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746"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71d08f563db97e0d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71d08f563db97e0d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 name="Google Shape;184;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598592ee62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598592ee6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67f9e76ac98fc9c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67f9e76ac98fc9c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67f9e76ac98fc9c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67f9e76ac98fc9c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67f9e76ac98fc9c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67f9e76ac98fc9c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67f9e76ac98fc9c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67f9e76ac98fc9c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5" name="Google Shape;265;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712bce1324706eed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712bce1324706eed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7" name="Google Shape;317;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7" name="Google Shape;337;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7" name="Google Shape;357;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f2661962f15784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f2661962f15784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dba73f64dd0a8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dba73f64dd0a8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143000" y="1122363"/>
            <a:ext cx="6858000" cy="23877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143000" y="3602038"/>
            <a:ext cx="6858000" cy="1655700"/>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chemeClr val="dk1"/>
              </a:buClr>
              <a:buSzPts val="2400"/>
              <a:buFont typeface="Arial"/>
              <a:buNone/>
              <a:defRPr sz="2400"/>
            </a:lvl1pPr>
            <a:lvl2pPr lvl="1" algn="ctr">
              <a:spcBef>
                <a:spcPts val="400"/>
              </a:spcBef>
              <a:spcAft>
                <a:spcPts val="0"/>
              </a:spcAft>
              <a:buClr>
                <a:schemeClr val="dk1"/>
              </a:buClr>
              <a:buSzPts val="2000"/>
              <a:buFont typeface="Arial"/>
              <a:buNone/>
              <a:defRPr sz="2000"/>
            </a:lvl2pPr>
            <a:lvl3pPr lvl="2" algn="ctr">
              <a:spcBef>
                <a:spcPts val="360"/>
              </a:spcBef>
              <a:spcAft>
                <a:spcPts val="0"/>
              </a:spcAft>
              <a:buClr>
                <a:schemeClr val="dk1"/>
              </a:buClr>
              <a:buSzPts val="1800"/>
              <a:buFont typeface="Arial"/>
              <a:buNone/>
              <a:defRPr sz="1800"/>
            </a:lvl3pPr>
            <a:lvl4pPr lvl="3" algn="ctr">
              <a:spcBef>
                <a:spcPts val="320"/>
              </a:spcBef>
              <a:spcAft>
                <a:spcPts val="0"/>
              </a:spcAft>
              <a:buClr>
                <a:schemeClr val="dk1"/>
              </a:buClr>
              <a:buSzPts val="1600"/>
              <a:buFont typeface="Arial"/>
              <a:buNone/>
              <a:defRPr sz="1600"/>
            </a:lvl4pPr>
            <a:lvl5pPr lvl="4" algn="ctr">
              <a:spcBef>
                <a:spcPts val="320"/>
              </a:spcBef>
              <a:spcAft>
                <a:spcPts val="0"/>
              </a:spcAft>
              <a:buClr>
                <a:schemeClr val="dk1"/>
              </a:buClr>
              <a:buSzPts val="1600"/>
              <a:buFont typeface="Arial"/>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457200" y="6245225"/>
            <a:ext cx="2133600" cy="476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3124200" y="6245225"/>
            <a:ext cx="2895600" cy="476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6553200" y="6245225"/>
            <a:ext cx="2133600" cy="4764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9" name="Google Shape;69;p11"/>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1"/>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245225"/>
            <a:ext cx="2133600" cy="476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245225"/>
            <a:ext cx="2895600" cy="476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245225"/>
            <a:ext cx="2133600" cy="4764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623888" y="1709738"/>
            <a:ext cx="7886700" cy="28527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6" name="Google Shape;76;p12"/>
          <p:cNvSpPr txBox="1">
            <a:spLocks noGrp="1"/>
          </p:cNvSpPr>
          <p:nvPr>
            <p:ph type="body" idx="1"/>
          </p:nvPr>
        </p:nvSpPr>
        <p:spPr>
          <a:xfrm>
            <a:off x="623888" y="4589463"/>
            <a:ext cx="7886700" cy="1500300"/>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dk1"/>
              </a:buClr>
              <a:buSzPts val="2400"/>
              <a:buFont typeface="Arial"/>
              <a:buNone/>
              <a:defRPr sz="2400"/>
            </a:lvl1pPr>
            <a:lvl2pPr marL="914400" lvl="1" indent="-228600" algn="l">
              <a:spcBef>
                <a:spcPts val="400"/>
              </a:spcBef>
              <a:spcAft>
                <a:spcPts val="0"/>
              </a:spcAft>
              <a:buClr>
                <a:schemeClr val="dk1"/>
              </a:buClr>
              <a:buSzPts val="2000"/>
              <a:buFont typeface="Arial"/>
              <a:buNone/>
              <a:defRPr sz="2000"/>
            </a:lvl2pPr>
            <a:lvl3pPr marL="1371600" lvl="2" indent="-228600" algn="l">
              <a:spcBef>
                <a:spcPts val="360"/>
              </a:spcBef>
              <a:spcAft>
                <a:spcPts val="0"/>
              </a:spcAft>
              <a:buClr>
                <a:schemeClr val="dk1"/>
              </a:buClr>
              <a:buSzPts val="1800"/>
              <a:buFont typeface="Arial"/>
              <a:buNone/>
              <a:defRPr sz="1800"/>
            </a:lvl3pPr>
            <a:lvl4pPr marL="1828800" lvl="3" indent="-228600" algn="l">
              <a:spcBef>
                <a:spcPts val="320"/>
              </a:spcBef>
              <a:spcAft>
                <a:spcPts val="0"/>
              </a:spcAft>
              <a:buClr>
                <a:schemeClr val="dk1"/>
              </a:buClr>
              <a:buSzPts val="1600"/>
              <a:buFont typeface="Arial"/>
              <a:buNone/>
              <a:defRPr sz="1600"/>
            </a:lvl4pPr>
            <a:lvl5pPr marL="2286000" lvl="4" indent="-228600" algn="l">
              <a:spcBef>
                <a:spcPts val="320"/>
              </a:spcBef>
              <a:spcAft>
                <a:spcPts val="0"/>
              </a:spcAft>
              <a:buClr>
                <a:schemeClr val="dk1"/>
              </a:buClr>
              <a:buSzPts val="1600"/>
              <a:buFont typeface="Arial"/>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77" name="Google Shape;77;p12"/>
          <p:cNvSpPr txBox="1">
            <a:spLocks noGrp="1"/>
          </p:cNvSpPr>
          <p:nvPr>
            <p:ph type="dt" idx="10"/>
          </p:nvPr>
        </p:nvSpPr>
        <p:spPr>
          <a:xfrm>
            <a:off x="457200" y="6245225"/>
            <a:ext cx="2133600" cy="476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245225"/>
            <a:ext cx="2895600" cy="476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245225"/>
            <a:ext cx="2133600" cy="4764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457200" y="6245225"/>
            <a:ext cx="2133600" cy="476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245225"/>
            <a:ext cx="2895600" cy="476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245225"/>
            <a:ext cx="2133600" cy="4764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245225"/>
            <a:ext cx="2133600" cy="476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245225"/>
            <a:ext cx="2895600" cy="476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245225"/>
            <a:ext cx="2133600" cy="4764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5"/>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5"/>
          <p:cNvSpPr txBox="1">
            <a:spLocks noGrp="1"/>
          </p:cNvSpPr>
          <p:nvPr>
            <p:ph type="dt" idx="10"/>
          </p:nvPr>
        </p:nvSpPr>
        <p:spPr>
          <a:xfrm>
            <a:off x="457200" y="6245225"/>
            <a:ext cx="2133600" cy="476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245225"/>
            <a:ext cx="2895600" cy="476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245225"/>
            <a:ext cx="2133600" cy="4764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6"/>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dt" idx="10"/>
          </p:nvPr>
        </p:nvSpPr>
        <p:spPr>
          <a:xfrm>
            <a:off x="457200" y="6245225"/>
            <a:ext cx="2133600" cy="476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
          <p:cNvSpPr txBox="1">
            <a:spLocks noGrp="1"/>
          </p:cNvSpPr>
          <p:nvPr>
            <p:ph type="ftr" idx="11"/>
          </p:nvPr>
        </p:nvSpPr>
        <p:spPr>
          <a:xfrm>
            <a:off x="3124200" y="6245225"/>
            <a:ext cx="2895600" cy="476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
          <p:cNvSpPr txBox="1">
            <a:spLocks noGrp="1"/>
          </p:cNvSpPr>
          <p:nvPr>
            <p:ph type="sldNum" idx="12"/>
          </p:nvPr>
        </p:nvSpPr>
        <p:spPr>
          <a:xfrm>
            <a:off x="6553200" y="6245225"/>
            <a:ext cx="2133600" cy="4764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630238" y="457200"/>
            <a:ext cx="2949600" cy="1600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 name="Google Shape;41;p7"/>
          <p:cNvSpPr>
            <a:spLocks noGrp="1"/>
          </p:cNvSpPr>
          <p:nvPr>
            <p:ph type="pic" idx="2"/>
          </p:nvPr>
        </p:nvSpPr>
        <p:spPr>
          <a:xfrm>
            <a:off x="3887788" y="987425"/>
            <a:ext cx="4629300" cy="4873500"/>
          </a:xfrm>
          <a:prstGeom prst="rect">
            <a:avLst/>
          </a:prstGeom>
          <a:noFill/>
          <a:ln>
            <a:noFill/>
          </a:ln>
        </p:spPr>
      </p:sp>
      <p:sp>
        <p:nvSpPr>
          <p:cNvPr id="42" name="Google Shape;42;p7"/>
          <p:cNvSpPr txBox="1">
            <a:spLocks noGrp="1"/>
          </p:cNvSpPr>
          <p:nvPr>
            <p:ph type="body" idx="1"/>
          </p:nvPr>
        </p:nvSpPr>
        <p:spPr>
          <a:xfrm>
            <a:off x="630238" y="2057400"/>
            <a:ext cx="2949600" cy="3811500"/>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Arial"/>
              <a:buNone/>
              <a:defRPr sz="1600"/>
            </a:lvl1pPr>
            <a:lvl2pPr marL="914400" lvl="1" indent="-228600" algn="l">
              <a:spcBef>
                <a:spcPts val="280"/>
              </a:spcBef>
              <a:spcAft>
                <a:spcPts val="0"/>
              </a:spcAft>
              <a:buClr>
                <a:schemeClr val="dk1"/>
              </a:buClr>
              <a:buSzPts val="1400"/>
              <a:buFont typeface="Arial"/>
              <a:buNone/>
              <a:defRPr sz="1400"/>
            </a:lvl2pPr>
            <a:lvl3pPr marL="1371600" lvl="2" indent="-228600" algn="l">
              <a:spcBef>
                <a:spcPts val="240"/>
              </a:spcBef>
              <a:spcAft>
                <a:spcPts val="0"/>
              </a:spcAft>
              <a:buClr>
                <a:schemeClr val="dk1"/>
              </a:buClr>
              <a:buSzPts val="1200"/>
              <a:buFont typeface="Arial"/>
              <a:buNone/>
              <a:defRPr sz="1200"/>
            </a:lvl3pPr>
            <a:lvl4pPr marL="1828800" lvl="3" indent="-228600" algn="l">
              <a:spcBef>
                <a:spcPts val="200"/>
              </a:spcBef>
              <a:spcAft>
                <a:spcPts val="0"/>
              </a:spcAft>
              <a:buClr>
                <a:schemeClr val="dk1"/>
              </a:buClr>
              <a:buSzPts val="1000"/>
              <a:buFont typeface="Arial"/>
              <a:buNone/>
              <a:defRPr sz="1000"/>
            </a:lvl4pPr>
            <a:lvl5pPr marL="2286000" lvl="4" indent="-228600" algn="l">
              <a:spcBef>
                <a:spcPts val="200"/>
              </a:spcBef>
              <a:spcAft>
                <a:spcPts val="0"/>
              </a:spcAft>
              <a:buClr>
                <a:schemeClr val="dk1"/>
              </a:buClr>
              <a:buSzPts val="1000"/>
              <a:buFont typeface="Arial"/>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 name="Google Shape;43;p7"/>
          <p:cNvSpPr txBox="1">
            <a:spLocks noGrp="1"/>
          </p:cNvSpPr>
          <p:nvPr>
            <p:ph type="dt" idx="10"/>
          </p:nvPr>
        </p:nvSpPr>
        <p:spPr>
          <a:xfrm>
            <a:off x="457200" y="6245225"/>
            <a:ext cx="2133600" cy="476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ftr" idx="11"/>
          </p:nvPr>
        </p:nvSpPr>
        <p:spPr>
          <a:xfrm>
            <a:off x="3124200" y="6245225"/>
            <a:ext cx="2895600" cy="476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7"/>
          <p:cNvSpPr txBox="1">
            <a:spLocks noGrp="1"/>
          </p:cNvSpPr>
          <p:nvPr>
            <p:ph type="sldNum" idx="12"/>
          </p:nvPr>
        </p:nvSpPr>
        <p:spPr>
          <a:xfrm>
            <a:off x="6553200" y="6245225"/>
            <a:ext cx="2133600" cy="4764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630238" y="457200"/>
            <a:ext cx="2949600" cy="1600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 name="Google Shape;48;p8"/>
          <p:cNvSpPr txBox="1">
            <a:spLocks noGrp="1"/>
          </p:cNvSpPr>
          <p:nvPr>
            <p:ph type="body" idx="1"/>
          </p:nvPr>
        </p:nvSpPr>
        <p:spPr>
          <a:xfrm>
            <a:off x="3887788" y="987425"/>
            <a:ext cx="4629300" cy="4873500"/>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9" name="Google Shape;49;p8"/>
          <p:cNvSpPr txBox="1">
            <a:spLocks noGrp="1"/>
          </p:cNvSpPr>
          <p:nvPr>
            <p:ph type="body" idx="2"/>
          </p:nvPr>
        </p:nvSpPr>
        <p:spPr>
          <a:xfrm>
            <a:off x="630238" y="2057400"/>
            <a:ext cx="2949600" cy="3811500"/>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Arial"/>
              <a:buNone/>
              <a:defRPr sz="1600"/>
            </a:lvl1pPr>
            <a:lvl2pPr marL="914400" lvl="1" indent="-228600" algn="l">
              <a:spcBef>
                <a:spcPts val="280"/>
              </a:spcBef>
              <a:spcAft>
                <a:spcPts val="0"/>
              </a:spcAft>
              <a:buClr>
                <a:schemeClr val="dk1"/>
              </a:buClr>
              <a:buSzPts val="1400"/>
              <a:buFont typeface="Arial"/>
              <a:buNone/>
              <a:defRPr sz="1400"/>
            </a:lvl2pPr>
            <a:lvl3pPr marL="1371600" lvl="2" indent="-228600" algn="l">
              <a:spcBef>
                <a:spcPts val="240"/>
              </a:spcBef>
              <a:spcAft>
                <a:spcPts val="0"/>
              </a:spcAft>
              <a:buClr>
                <a:schemeClr val="dk1"/>
              </a:buClr>
              <a:buSzPts val="1200"/>
              <a:buFont typeface="Arial"/>
              <a:buNone/>
              <a:defRPr sz="1200"/>
            </a:lvl3pPr>
            <a:lvl4pPr marL="1828800" lvl="3" indent="-228600" algn="l">
              <a:spcBef>
                <a:spcPts val="200"/>
              </a:spcBef>
              <a:spcAft>
                <a:spcPts val="0"/>
              </a:spcAft>
              <a:buClr>
                <a:schemeClr val="dk1"/>
              </a:buClr>
              <a:buSzPts val="1000"/>
              <a:buFont typeface="Arial"/>
              <a:buNone/>
              <a:defRPr sz="1000"/>
            </a:lvl4pPr>
            <a:lvl5pPr marL="2286000" lvl="4" indent="-228600" algn="l">
              <a:spcBef>
                <a:spcPts val="200"/>
              </a:spcBef>
              <a:spcAft>
                <a:spcPts val="0"/>
              </a:spcAft>
              <a:buClr>
                <a:schemeClr val="dk1"/>
              </a:buClr>
              <a:buSzPts val="1000"/>
              <a:buFont typeface="Arial"/>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 name="Google Shape;50;p8"/>
          <p:cNvSpPr txBox="1">
            <a:spLocks noGrp="1"/>
          </p:cNvSpPr>
          <p:nvPr>
            <p:ph type="dt" idx="10"/>
          </p:nvPr>
        </p:nvSpPr>
        <p:spPr>
          <a:xfrm>
            <a:off x="457200" y="6245225"/>
            <a:ext cx="2133600" cy="476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
          <p:cNvSpPr txBox="1">
            <a:spLocks noGrp="1"/>
          </p:cNvSpPr>
          <p:nvPr>
            <p:ph type="ftr" idx="11"/>
          </p:nvPr>
        </p:nvSpPr>
        <p:spPr>
          <a:xfrm>
            <a:off x="3124200" y="6245225"/>
            <a:ext cx="2895600" cy="476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sldNum" idx="12"/>
          </p:nvPr>
        </p:nvSpPr>
        <p:spPr>
          <a:xfrm>
            <a:off x="6553200" y="6245225"/>
            <a:ext cx="2133600" cy="4764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53"/>
        <p:cNvGrpSpPr/>
        <p:nvPr/>
      </p:nvGrpSpPr>
      <p:grpSpPr>
        <a:xfrm>
          <a:off x="0" y="0"/>
          <a:ext cx="0" cy="0"/>
          <a:chOff x="0" y="0"/>
          <a:chExt cx="0" cy="0"/>
        </a:xfrm>
      </p:grpSpPr>
      <p:sp>
        <p:nvSpPr>
          <p:cNvPr id="54" name="Google Shape;54;p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 name="Google Shape;55;p9"/>
          <p:cNvSpPr txBox="1">
            <a:spLocks noGrp="1"/>
          </p:cNvSpPr>
          <p:nvPr>
            <p:ph type="dt" idx="10"/>
          </p:nvPr>
        </p:nvSpPr>
        <p:spPr>
          <a:xfrm>
            <a:off x="457200" y="6245225"/>
            <a:ext cx="2133600" cy="476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
          <p:cNvSpPr txBox="1">
            <a:spLocks noGrp="1"/>
          </p:cNvSpPr>
          <p:nvPr>
            <p:ph type="ftr" idx="11"/>
          </p:nvPr>
        </p:nvSpPr>
        <p:spPr>
          <a:xfrm>
            <a:off x="3124200" y="6245225"/>
            <a:ext cx="2895600" cy="476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
          <p:cNvSpPr txBox="1">
            <a:spLocks noGrp="1"/>
          </p:cNvSpPr>
          <p:nvPr>
            <p:ph type="sldNum" idx="12"/>
          </p:nvPr>
        </p:nvSpPr>
        <p:spPr>
          <a:xfrm>
            <a:off x="6553200" y="6245225"/>
            <a:ext cx="2133600" cy="4764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58"/>
        <p:cNvGrpSpPr/>
        <p:nvPr/>
      </p:nvGrpSpPr>
      <p:grpSpPr>
        <a:xfrm>
          <a:off x="0" y="0"/>
          <a:ext cx="0" cy="0"/>
          <a:chOff x="0" y="0"/>
          <a:chExt cx="0" cy="0"/>
        </a:xfrm>
      </p:grpSpPr>
      <p:sp>
        <p:nvSpPr>
          <p:cNvPr id="59" name="Google Shape;59;p10"/>
          <p:cNvSpPr txBox="1">
            <a:spLocks noGrp="1"/>
          </p:cNvSpPr>
          <p:nvPr>
            <p:ph type="title"/>
          </p:nvPr>
        </p:nvSpPr>
        <p:spPr>
          <a:xfrm>
            <a:off x="630238" y="365125"/>
            <a:ext cx="7886700" cy="13257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10"/>
          <p:cNvSpPr txBox="1">
            <a:spLocks noGrp="1"/>
          </p:cNvSpPr>
          <p:nvPr>
            <p:ph type="body" idx="1"/>
          </p:nvPr>
        </p:nvSpPr>
        <p:spPr>
          <a:xfrm>
            <a:off x="630238" y="1681163"/>
            <a:ext cx="3868800" cy="823800"/>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10"/>
          <p:cNvSpPr txBox="1">
            <a:spLocks noGrp="1"/>
          </p:cNvSpPr>
          <p:nvPr>
            <p:ph type="body" idx="2"/>
          </p:nvPr>
        </p:nvSpPr>
        <p:spPr>
          <a:xfrm>
            <a:off x="630238" y="2505075"/>
            <a:ext cx="3868800" cy="3684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10"/>
          <p:cNvSpPr txBox="1">
            <a:spLocks noGrp="1"/>
          </p:cNvSpPr>
          <p:nvPr>
            <p:ph type="body" idx="3"/>
          </p:nvPr>
        </p:nvSpPr>
        <p:spPr>
          <a:xfrm>
            <a:off x="4629150" y="1681163"/>
            <a:ext cx="3887700" cy="823800"/>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3" name="Google Shape;63;p10"/>
          <p:cNvSpPr txBox="1">
            <a:spLocks noGrp="1"/>
          </p:cNvSpPr>
          <p:nvPr>
            <p:ph type="body" idx="4"/>
          </p:nvPr>
        </p:nvSpPr>
        <p:spPr>
          <a:xfrm>
            <a:off x="4629150" y="2505075"/>
            <a:ext cx="3887700" cy="3684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0"/>
          <p:cNvSpPr txBox="1">
            <a:spLocks noGrp="1"/>
          </p:cNvSpPr>
          <p:nvPr>
            <p:ph type="dt" idx="10"/>
          </p:nvPr>
        </p:nvSpPr>
        <p:spPr>
          <a:xfrm>
            <a:off x="457200" y="6245225"/>
            <a:ext cx="2133600" cy="476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0"/>
          <p:cNvSpPr txBox="1">
            <a:spLocks noGrp="1"/>
          </p:cNvSpPr>
          <p:nvPr>
            <p:ph type="ftr" idx="11"/>
          </p:nvPr>
        </p:nvSpPr>
        <p:spPr>
          <a:xfrm>
            <a:off x="3124200" y="6245225"/>
            <a:ext cx="2895600" cy="476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sldNum" idx="12"/>
          </p:nvPr>
        </p:nvSpPr>
        <p:spPr>
          <a:xfrm>
            <a:off x="6553200" y="6245225"/>
            <a:ext cx="2133600" cy="4764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431800" algn="l">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1"/>
          <p:cNvSpPr txBox="1">
            <a:spLocks noGrp="1"/>
          </p:cNvSpPr>
          <p:nvPr>
            <p:ph type="dt" idx="10"/>
          </p:nvPr>
        </p:nvSpPr>
        <p:spPr>
          <a:xfrm>
            <a:off x="457200" y="6245225"/>
            <a:ext cx="2133600" cy="4764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ftr" idx="11"/>
          </p:nvPr>
        </p:nvSpPr>
        <p:spPr>
          <a:xfrm>
            <a:off x="3124200" y="6245225"/>
            <a:ext cx="2895600" cy="4764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sldNum" idx="12"/>
          </p:nvPr>
        </p:nvSpPr>
        <p:spPr>
          <a:xfrm>
            <a:off x="6553200" y="6245225"/>
            <a:ext cx="2133600" cy="4764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0.gif"/><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 Id="rId9"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gif"/></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image" Target="../media/image47.jpg"/><Relationship Id="rId7" Type="http://schemas.openxmlformats.org/officeDocument/2006/relationships/image" Target="../media/image51.gif"/><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49.gif"/><Relationship Id="rId4" Type="http://schemas.openxmlformats.org/officeDocument/2006/relationships/image" Target="../media/image48.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p:nvPr/>
        </p:nvSpPr>
        <p:spPr>
          <a:xfrm>
            <a:off x="512556" y="2950273"/>
            <a:ext cx="8118900" cy="67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b="1">
              <a:solidFill>
                <a:schemeClr val="dk1"/>
              </a:solidFill>
            </a:endParaRPr>
          </a:p>
        </p:txBody>
      </p:sp>
      <p:sp>
        <p:nvSpPr>
          <p:cNvPr id="85" name="Google Shape;85;p13"/>
          <p:cNvSpPr txBox="1"/>
          <p:nvPr/>
        </p:nvSpPr>
        <p:spPr>
          <a:xfrm>
            <a:off x="717578" y="2955398"/>
            <a:ext cx="81189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sp>
        <p:nvSpPr>
          <p:cNvPr id="86" name="Google Shape;86;p13"/>
          <p:cNvSpPr/>
          <p:nvPr/>
        </p:nvSpPr>
        <p:spPr>
          <a:xfrm>
            <a:off x="0" y="-211850"/>
            <a:ext cx="9144000" cy="7069800"/>
          </a:xfrm>
          <a:prstGeom prst="rect">
            <a:avLst/>
          </a:prstGeom>
          <a:solidFill>
            <a:srgbClr val="F9CB9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7" name="Google Shape;87;p13"/>
          <p:cNvSpPr txBox="1"/>
          <p:nvPr/>
        </p:nvSpPr>
        <p:spPr>
          <a:xfrm>
            <a:off x="231402" y="193222"/>
            <a:ext cx="4745044"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dirty="0" err="1">
                <a:solidFill>
                  <a:schemeClr val="dk1"/>
                </a:solidFill>
              </a:rPr>
              <a:t>五年級</a:t>
            </a:r>
            <a:r>
              <a:rPr lang="zh-TW" altLang="en-US" sz="3200" dirty="0">
                <a:solidFill>
                  <a:schemeClr val="dk1"/>
                </a:solidFill>
              </a:rPr>
              <a:t>常識科</a:t>
            </a:r>
            <a:r>
              <a:rPr lang="en-US" sz="3200" dirty="0" err="1">
                <a:solidFill>
                  <a:schemeClr val="dk1"/>
                </a:solidFill>
              </a:rPr>
              <a:t>專題研習</a:t>
            </a:r>
            <a:endParaRPr sz="3200" dirty="0">
              <a:solidFill>
                <a:schemeClr val="dk1"/>
              </a:solidFill>
            </a:endParaRPr>
          </a:p>
        </p:txBody>
      </p:sp>
      <p:sp>
        <p:nvSpPr>
          <p:cNvPr id="88" name="Google Shape;88;p13"/>
          <p:cNvSpPr txBox="1"/>
          <p:nvPr/>
        </p:nvSpPr>
        <p:spPr>
          <a:xfrm>
            <a:off x="512545" y="1073225"/>
            <a:ext cx="45387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0" b="1">
                <a:solidFill>
                  <a:srgbClr val="E69138"/>
                </a:solidFill>
                <a:latin typeface="Comic Sans MS"/>
                <a:ea typeface="Comic Sans MS"/>
                <a:cs typeface="Comic Sans MS"/>
                <a:sym typeface="Comic Sans MS"/>
              </a:rPr>
              <a:t>理財好管家</a:t>
            </a:r>
            <a:endParaRPr sz="6000" b="1">
              <a:solidFill>
                <a:srgbClr val="E69138"/>
              </a:solidFill>
              <a:latin typeface="Comic Sans MS"/>
              <a:ea typeface="Comic Sans MS"/>
              <a:cs typeface="Comic Sans MS"/>
              <a:sym typeface="Comic Sans MS"/>
            </a:endParaRPr>
          </a:p>
        </p:txBody>
      </p:sp>
      <p:sp>
        <p:nvSpPr>
          <p:cNvPr id="89" name="Google Shape;89;p13"/>
          <p:cNvSpPr txBox="1"/>
          <p:nvPr/>
        </p:nvSpPr>
        <p:spPr>
          <a:xfrm>
            <a:off x="146975" y="5006966"/>
            <a:ext cx="9260100" cy="123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rgbClr val="783F04"/>
                </a:solidFill>
              </a:rPr>
              <a:t>第一組組員:</a:t>
            </a:r>
            <a:endParaRPr sz="3200">
              <a:solidFill>
                <a:srgbClr val="783F04"/>
              </a:solidFill>
            </a:endParaRPr>
          </a:p>
          <a:p>
            <a:pPr marL="0" lvl="0" indent="0" algn="l" rtl="0">
              <a:spcBef>
                <a:spcPts val="0"/>
              </a:spcBef>
              <a:spcAft>
                <a:spcPts val="0"/>
              </a:spcAft>
              <a:buNone/>
            </a:pPr>
            <a:r>
              <a:rPr lang="en-US" sz="3600">
                <a:solidFill>
                  <a:srgbClr val="783F04"/>
                </a:solidFill>
              </a:rPr>
              <a:t>梁恩悦  韋芷盈 曾嘉恩 孫希妍 吳烯坍</a:t>
            </a:r>
            <a:endParaRPr sz="3200">
              <a:solidFill>
                <a:srgbClr val="783F04"/>
              </a:solidFill>
            </a:endParaRPr>
          </a:p>
        </p:txBody>
      </p:sp>
      <p:sp>
        <p:nvSpPr>
          <p:cNvPr id="90" name="Google Shape;90;p13"/>
          <p:cNvSpPr txBox="1"/>
          <p:nvPr/>
        </p:nvSpPr>
        <p:spPr>
          <a:xfrm>
            <a:off x="72121" y="2315488"/>
            <a:ext cx="3718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solidFill>
                  <a:schemeClr val="dk1"/>
                </a:solidFill>
              </a:rPr>
              <a:t>小學生理財的習慣</a:t>
            </a:r>
            <a:endParaRPr sz="3000">
              <a:solidFill>
                <a:schemeClr val="dk1"/>
              </a:solidFill>
            </a:endParaRPr>
          </a:p>
        </p:txBody>
      </p:sp>
      <p:pic>
        <p:nvPicPr>
          <p:cNvPr id="91" name="Google Shape;91;p13"/>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990413" y="3367838"/>
            <a:ext cx="2667001" cy="1233300"/>
          </a:xfrm>
          <a:prstGeom prst="rect">
            <a:avLst/>
          </a:prstGeom>
          <a:solidFill>
            <a:srgbClr val="F9CB9C"/>
          </a:solidFill>
          <a:ln w="47625" cap="flat" cmpd="sng">
            <a:solidFill>
              <a:srgbClr val="434343"/>
            </a:solidFill>
            <a:prstDash val="solid"/>
            <a:round/>
            <a:headEnd type="none" w="sm" len="sm"/>
            <a:tailEnd type="none" w="sm" len="sm"/>
          </a:ln>
        </p:spPr>
      </p:pic>
      <p:pic>
        <p:nvPicPr>
          <p:cNvPr id="92" name="Google Shape;92;p13"/>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763263" y="223525"/>
            <a:ext cx="3356925" cy="2168549"/>
          </a:xfrm>
          <a:prstGeom prst="rect">
            <a:avLst/>
          </a:prstGeom>
          <a:noFill/>
          <a:ln>
            <a:noFill/>
          </a:ln>
        </p:spPr>
      </p:pic>
      <p:pic>
        <p:nvPicPr>
          <p:cNvPr id="93" name="Google Shape;93;p13"/>
          <p:cNvPicPr preferRelativeResize="0"/>
          <p:nvPr/>
        </p:nvPicPr>
        <p:blipFill>
          <a:blip r:embed="rId5">
            <a:alphaModFix/>
          </a:blip>
          <a:stretch>
            <a:fillRect/>
          </a:stretch>
        </p:blipFill>
        <p:spPr>
          <a:xfrm>
            <a:off x="5384075" y="2962000"/>
            <a:ext cx="3452400" cy="2207054"/>
          </a:xfrm>
          <a:prstGeom prst="rect">
            <a:avLst/>
          </a:prstGeom>
          <a:solidFill>
            <a:srgbClr val="F9CB9C"/>
          </a:solidFill>
          <a:ln>
            <a:noFill/>
          </a:ln>
        </p:spPr>
      </p:pic>
      <p:pic>
        <p:nvPicPr>
          <p:cNvPr id="94" name="Google Shape;94;p13"/>
          <p:cNvPicPr preferRelativeResize="0"/>
          <p:nvPr/>
        </p:nvPicPr>
        <p:blipFill>
          <a:blip r:embed="rId6">
            <a:alphaModFix/>
          </a:blip>
          <a:stretch>
            <a:fillRect/>
          </a:stretch>
        </p:blipFill>
        <p:spPr>
          <a:xfrm>
            <a:off x="3893900" y="2042421"/>
            <a:ext cx="1386600" cy="1386575"/>
          </a:xfrm>
          <a:prstGeom prst="rect">
            <a:avLst/>
          </a:prstGeom>
          <a:noFill/>
          <a:ln>
            <a:noFill/>
          </a:ln>
        </p:spPr>
      </p:pic>
      <p:pic>
        <p:nvPicPr>
          <p:cNvPr id="95" name="Google Shape;95;p13"/>
          <p:cNvPicPr preferRelativeResize="0"/>
          <p:nvPr/>
        </p:nvPicPr>
        <p:blipFill>
          <a:blip r:embed="rId7">
            <a:alphaModFix/>
          </a:blip>
          <a:stretch>
            <a:fillRect/>
          </a:stretch>
        </p:blipFill>
        <p:spPr>
          <a:xfrm>
            <a:off x="7750950" y="5396250"/>
            <a:ext cx="1294675" cy="1108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5"/>
        <p:cNvGrpSpPr/>
        <p:nvPr/>
      </p:nvGrpSpPr>
      <p:grpSpPr>
        <a:xfrm>
          <a:off x="0" y="0"/>
          <a:ext cx="0" cy="0"/>
          <a:chOff x="0" y="0"/>
          <a:chExt cx="0" cy="0"/>
        </a:xfrm>
      </p:grpSpPr>
      <p:sp>
        <p:nvSpPr>
          <p:cNvPr id="186" name="Google Shape;186;p22"/>
          <p:cNvSpPr txBox="1"/>
          <p:nvPr/>
        </p:nvSpPr>
        <p:spPr>
          <a:xfrm>
            <a:off x="395287" y="333375"/>
            <a:ext cx="8424862" cy="5794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200"/>
              <a:buFont typeface="Arial"/>
              <a:buNone/>
            </a:pPr>
            <a:r>
              <a:rPr lang="en-US" sz="3200" b="0" i="0" u="none">
                <a:solidFill>
                  <a:schemeClr val="dk1"/>
                </a:solidFill>
                <a:latin typeface="Arial"/>
                <a:ea typeface="Arial"/>
                <a:cs typeface="Arial"/>
                <a:sym typeface="Arial"/>
              </a:rPr>
              <a:t>(個案四)</a:t>
            </a:r>
            <a:endParaRPr/>
          </a:p>
        </p:txBody>
      </p:sp>
      <p:sp>
        <p:nvSpPr>
          <p:cNvPr id="187" name="Google Shape;187;p22"/>
          <p:cNvSpPr txBox="1"/>
          <p:nvPr/>
        </p:nvSpPr>
        <p:spPr>
          <a:xfrm>
            <a:off x="287861" y="1050238"/>
            <a:ext cx="8340600" cy="5849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600"/>
              <a:buFont typeface="Arial"/>
              <a:buNone/>
            </a:pPr>
            <a:r>
              <a:rPr lang="en-US" sz="3600" b="0" i="0" u="none">
                <a:solidFill>
                  <a:schemeClr val="dk1"/>
                </a:solidFill>
                <a:latin typeface="Arial"/>
                <a:ea typeface="Arial"/>
                <a:cs typeface="Arial"/>
                <a:sym typeface="Arial"/>
              </a:rPr>
              <a:t>我訪問了</a:t>
            </a:r>
            <a:r>
              <a:rPr lang="en-US" sz="3600">
                <a:solidFill>
                  <a:schemeClr val="dk1"/>
                </a:solidFill>
              </a:rPr>
              <a:t>​五​望班黃婧瑜</a:t>
            </a:r>
            <a:r>
              <a:rPr lang="en-US" sz="3600" b="0" i="0" u="none">
                <a:solidFill>
                  <a:schemeClr val="dk1"/>
                </a:solidFill>
                <a:latin typeface="Arial"/>
                <a:ea typeface="Arial"/>
                <a:cs typeface="Arial"/>
                <a:sym typeface="Arial"/>
              </a:rPr>
              <a:t>同學：</a:t>
            </a:r>
            <a:endParaRPr/>
          </a:p>
          <a:p>
            <a:pPr marL="0" marR="0" lvl="0" indent="0" algn="l" rtl="0">
              <a:lnSpc>
                <a:spcPct val="100000"/>
              </a:lnSpc>
              <a:spcBef>
                <a:spcPts val="0"/>
              </a:spcBef>
              <a:spcAft>
                <a:spcPts val="0"/>
              </a:spcAft>
              <a:buClr>
                <a:schemeClr val="dk1"/>
              </a:buClr>
              <a:buSzPts val="3600"/>
              <a:buFont typeface="Arial"/>
              <a:buNone/>
            </a:pPr>
            <a:endParaRPr sz="3600">
              <a:solidFill>
                <a:schemeClr val="dk1"/>
              </a:solidFill>
            </a:endParaRPr>
          </a:p>
          <a:p>
            <a:pPr marL="0" marR="0" lvl="0" indent="0" algn="l" rtl="0">
              <a:lnSpc>
                <a:spcPct val="100000"/>
              </a:lnSpc>
              <a:spcBef>
                <a:spcPts val="0"/>
              </a:spcBef>
              <a:spcAft>
                <a:spcPts val="0"/>
              </a:spcAft>
              <a:buClr>
                <a:schemeClr val="dk1"/>
              </a:buClr>
              <a:buSzPts val="3600"/>
              <a:buFont typeface="Arial"/>
              <a:buNone/>
            </a:pPr>
            <a:r>
              <a:rPr lang="en-US" sz="3600">
                <a:solidFill>
                  <a:schemeClr val="dk1"/>
                </a:solidFill>
              </a:rPr>
              <a:t>她</a:t>
            </a:r>
            <a:r>
              <a:rPr lang="en-US" sz="3600" b="0" i="0" u="none">
                <a:solidFill>
                  <a:schemeClr val="dk1"/>
                </a:solidFill>
                <a:latin typeface="Arial"/>
                <a:ea typeface="Arial"/>
                <a:cs typeface="Arial"/>
                <a:sym typeface="Arial"/>
              </a:rPr>
              <a:t>的收入來源是</a:t>
            </a:r>
            <a:r>
              <a:rPr lang="en-US" sz="3600">
                <a:solidFill>
                  <a:schemeClr val="dk1"/>
                </a:solidFill>
              </a:rPr>
              <a:t>利是錢</a:t>
            </a:r>
            <a:r>
              <a:rPr lang="en-US" sz="3600" b="0" i="0" u="none">
                <a:solidFill>
                  <a:schemeClr val="dk1"/>
                </a:solidFill>
                <a:latin typeface="Arial"/>
                <a:ea typeface="Arial"/>
                <a:cs typeface="Arial"/>
                <a:sym typeface="Arial"/>
              </a:rPr>
              <a:t>，而日常生活開支主要是</a:t>
            </a:r>
            <a:r>
              <a:rPr lang="en-US" sz="3600">
                <a:solidFill>
                  <a:schemeClr val="dk1"/>
                </a:solidFill>
              </a:rPr>
              <a:t>買玩偶和儲蓄。​​長大後，她會把五分之三的工資給父母 ｡並非常樂意作出捐款行動。 </a:t>
            </a:r>
            <a:endParaRPr sz="3600">
              <a:solidFill>
                <a:schemeClr val="dk1"/>
              </a:solidFill>
            </a:endParaRPr>
          </a:p>
          <a:p>
            <a:pPr marL="0" marR="0" lvl="0" indent="0" algn="l" rtl="0">
              <a:lnSpc>
                <a:spcPct val="100000"/>
              </a:lnSpc>
              <a:spcBef>
                <a:spcPts val="0"/>
              </a:spcBef>
              <a:spcAft>
                <a:spcPts val="0"/>
              </a:spcAft>
              <a:buClr>
                <a:schemeClr val="dk1"/>
              </a:buClr>
              <a:buSzPts val="3600"/>
              <a:buFont typeface="Arial"/>
              <a:buNone/>
            </a:pPr>
            <a:r>
              <a:rPr lang="en-US" sz="3600">
                <a:solidFill>
                  <a:schemeClr val="dk1"/>
                </a:solidFill>
              </a:rPr>
              <a:t>                                                   </a:t>
            </a:r>
            <a:endParaRPr sz="3600">
              <a:solidFill>
                <a:schemeClr val="dk1"/>
              </a:solidFill>
            </a:endParaRPr>
          </a:p>
          <a:p>
            <a:pPr marL="0" marR="0" lvl="0" indent="0" algn="l" rtl="0">
              <a:lnSpc>
                <a:spcPct val="100000"/>
              </a:lnSpc>
              <a:spcBef>
                <a:spcPts val="0"/>
              </a:spcBef>
              <a:spcAft>
                <a:spcPts val="0"/>
              </a:spcAft>
              <a:buClr>
                <a:schemeClr val="dk1"/>
              </a:buClr>
              <a:buSzPts val="3600"/>
              <a:buFont typeface="Arial"/>
              <a:buNone/>
            </a:pPr>
            <a:endParaRPr sz="3600">
              <a:solidFill>
                <a:schemeClr val="dk1"/>
              </a:solidFill>
            </a:endParaRPr>
          </a:p>
          <a:p>
            <a:pPr marL="0" marR="0" lvl="0" indent="0" algn="l" rtl="0">
              <a:lnSpc>
                <a:spcPct val="100000"/>
              </a:lnSpc>
              <a:spcBef>
                <a:spcPts val="0"/>
              </a:spcBef>
              <a:spcAft>
                <a:spcPts val="0"/>
              </a:spcAft>
              <a:buClr>
                <a:schemeClr val="dk1"/>
              </a:buClr>
              <a:buSzPts val="3600"/>
              <a:buFont typeface="Arial"/>
              <a:buNone/>
            </a:pPr>
            <a:endParaRPr sz="3600">
              <a:solidFill>
                <a:schemeClr val="dk1"/>
              </a:solidFill>
            </a:endParaRPr>
          </a:p>
          <a:p>
            <a:pPr marL="0" marR="0" lvl="0" indent="0" algn="l" rtl="0">
              <a:lnSpc>
                <a:spcPct val="100000"/>
              </a:lnSpc>
              <a:spcBef>
                <a:spcPts val="0"/>
              </a:spcBef>
              <a:spcAft>
                <a:spcPts val="0"/>
              </a:spcAft>
              <a:buClr>
                <a:schemeClr val="dk1"/>
              </a:buClr>
              <a:buSzPts val="3600"/>
              <a:buFont typeface="Arial"/>
              <a:buNone/>
            </a:pPr>
            <a:r>
              <a:rPr lang="en-US" sz="3600">
                <a:solidFill>
                  <a:schemeClr val="dk1"/>
                </a:solidFill>
              </a:rPr>
              <a:t>                                                     孫希妍</a:t>
            </a:r>
            <a:endParaRPr/>
          </a:p>
          <a:p>
            <a:pPr marL="0" marR="0" lvl="0" indent="0" algn="l" rtl="0">
              <a:lnSpc>
                <a:spcPct val="100000"/>
              </a:lnSpc>
              <a:spcBef>
                <a:spcPts val="0"/>
              </a:spcBef>
              <a:spcAft>
                <a:spcPts val="0"/>
              </a:spcAft>
              <a:buClr>
                <a:schemeClr val="dk1"/>
              </a:buClr>
              <a:buSzPts val="3600"/>
              <a:buFont typeface="Arial"/>
              <a:buNone/>
            </a:pPr>
            <a:endParaRPr/>
          </a:p>
        </p:txBody>
      </p:sp>
      <p:pic>
        <p:nvPicPr>
          <p:cNvPr id="188" name="Google Shape;188;p22" descr="小猪，储蓄罐，欧元免费图片- Public Domain Pictures"/>
          <p:cNvPicPr preferRelativeResize="0"/>
          <p:nvPr/>
        </p:nvPicPr>
        <p:blipFill>
          <a:blip r:embed="rId4">
            <a:alphaModFix/>
          </a:blip>
          <a:stretch>
            <a:fillRect/>
          </a:stretch>
        </p:blipFill>
        <p:spPr>
          <a:xfrm>
            <a:off x="2891425" y="4744775"/>
            <a:ext cx="3555899" cy="1759675"/>
          </a:xfrm>
          <a:prstGeom prst="rect">
            <a:avLst/>
          </a:prstGeom>
          <a:noFill/>
          <a:ln>
            <a:noFill/>
          </a:ln>
        </p:spPr>
      </p:pic>
      <p:pic>
        <p:nvPicPr>
          <p:cNvPr id="189" name="Google Shape;189;p22" descr="a cartoon of a man wearing sunglasses and a headset holding money (由 Tenor 提供)"/>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6866400" y="147050"/>
            <a:ext cx="1838926" cy="1903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3"/>
        <p:cNvGrpSpPr/>
        <p:nvPr/>
      </p:nvGrpSpPr>
      <p:grpSpPr>
        <a:xfrm>
          <a:off x="0" y="0"/>
          <a:ext cx="0" cy="0"/>
          <a:chOff x="0" y="0"/>
          <a:chExt cx="0" cy="0"/>
        </a:xfrm>
      </p:grpSpPr>
      <p:sp>
        <p:nvSpPr>
          <p:cNvPr id="194" name="Google Shape;194;p23"/>
          <p:cNvSpPr txBox="1">
            <a:spLocks noGrp="1"/>
          </p:cNvSpPr>
          <p:nvPr>
            <p:ph type="ctrTitle"/>
          </p:nvPr>
        </p:nvSpPr>
        <p:spPr>
          <a:xfrm>
            <a:off x="0" y="137375"/>
            <a:ext cx="2367600" cy="492600"/>
          </a:xfrm>
          <a:prstGeom prst="rect">
            <a:avLst/>
          </a:prstGeom>
        </p:spPr>
        <p:txBody>
          <a:bodyPr spcFirstLastPara="1" wrap="square" lIns="91425" tIns="45700" rIns="91425" bIns="45700" anchor="b" anchorCtr="0">
            <a:spAutoFit/>
          </a:bodyPr>
          <a:lstStyle/>
          <a:p>
            <a:pPr marL="0" lvl="0" indent="0" algn="l" rtl="0">
              <a:spcBef>
                <a:spcPts val="0"/>
              </a:spcBef>
              <a:spcAft>
                <a:spcPts val="0"/>
              </a:spcAft>
              <a:buNone/>
            </a:pPr>
            <a:r>
              <a:rPr lang="en-US" sz="2600"/>
              <a:t>（個案五）</a:t>
            </a:r>
            <a:endParaRPr sz="2600"/>
          </a:p>
        </p:txBody>
      </p:sp>
      <p:sp>
        <p:nvSpPr>
          <p:cNvPr id="195" name="Google Shape;195;p23"/>
          <p:cNvSpPr txBox="1">
            <a:spLocks noGrp="1"/>
          </p:cNvSpPr>
          <p:nvPr>
            <p:ph type="subTitle" idx="1"/>
          </p:nvPr>
        </p:nvSpPr>
        <p:spPr>
          <a:xfrm>
            <a:off x="762199" y="1192765"/>
            <a:ext cx="6858000" cy="3170700"/>
          </a:xfrm>
          <a:prstGeom prst="rect">
            <a:avLst/>
          </a:prstGeom>
        </p:spPr>
        <p:txBody>
          <a:bodyPr spcFirstLastPara="1" wrap="square" lIns="91425" tIns="45700" rIns="91425" bIns="45700" anchor="t" anchorCtr="0">
            <a:spAutoFit/>
          </a:bodyPr>
          <a:lstStyle/>
          <a:p>
            <a:pPr marL="0" lvl="0" indent="0" algn="l" rtl="0">
              <a:spcBef>
                <a:spcPts val="480"/>
              </a:spcBef>
              <a:spcAft>
                <a:spcPts val="0"/>
              </a:spcAft>
              <a:buNone/>
            </a:pPr>
            <a:r>
              <a:rPr lang="en-US" sz="3200"/>
              <a:t>我訪問了五望班葉芯穎同學：</a:t>
            </a:r>
            <a:endParaRPr sz="3200"/>
          </a:p>
          <a:p>
            <a:pPr marL="0" lvl="0" indent="0" algn="l" rtl="0">
              <a:spcBef>
                <a:spcPts val="480"/>
              </a:spcBef>
              <a:spcAft>
                <a:spcPts val="0"/>
              </a:spcAft>
              <a:buNone/>
            </a:pPr>
            <a:endParaRPr sz="3200"/>
          </a:p>
          <a:p>
            <a:pPr marL="0" lvl="0" indent="0" algn="l" rtl="0">
              <a:spcBef>
                <a:spcPts val="480"/>
              </a:spcBef>
              <a:spcAft>
                <a:spcPts val="0"/>
              </a:spcAft>
              <a:buNone/>
            </a:pPr>
            <a:r>
              <a:rPr lang="en-US" sz="3200"/>
              <a:t>她的收入來源是利是錢，而日常生活開支是儲蓄。她的儲蓄習慣是存入銀行。她長大後，會給70 ％的家用給父母，她也樂意作出捐獻行動。</a:t>
            </a:r>
            <a:endParaRPr sz="3200"/>
          </a:p>
        </p:txBody>
      </p:sp>
      <p:sp>
        <p:nvSpPr>
          <p:cNvPr id="196" name="Google Shape;196;p23"/>
          <p:cNvSpPr txBox="1"/>
          <p:nvPr/>
        </p:nvSpPr>
        <p:spPr>
          <a:xfrm flipH="1">
            <a:off x="7206671" y="6050605"/>
            <a:ext cx="15066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chemeClr val="dk1"/>
                </a:solidFill>
              </a:rPr>
              <a:t>吳烯坍</a:t>
            </a:r>
            <a:endParaRPr sz="32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24"/>
          <p:cNvPicPr preferRelativeResize="0"/>
          <p:nvPr/>
        </p:nvPicPr>
        <p:blipFill>
          <a:blip r:embed="rId3">
            <a:alphaModFix/>
          </a:blip>
          <a:stretch>
            <a:fillRect/>
          </a:stretch>
        </p:blipFill>
        <p:spPr>
          <a:xfrm>
            <a:off x="0" y="0"/>
            <a:ext cx="10073450" cy="6858000"/>
          </a:xfrm>
          <a:prstGeom prst="rect">
            <a:avLst/>
          </a:prstGeom>
          <a:noFill/>
          <a:ln>
            <a:noFill/>
          </a:ln>
        </p:spPr>
      </p:pic>
      <p:sp>
        <p:nvSpPr>
          <p:cNvPr id="202" name="Google Shape;202;p24"/>
          <p:cNvSpPr txBox="1"/>
          <p:nvPr/>
        </p:nvSpPr>
        <p:spPr>
          <a:xfrm>
            <a:off x="512175" y="566050"/>
            <a:ext cx="1474500" cy="858000"/>
          </a:xfrm>
          <a:prstGeom prst="rect">
            <a:avLst/>
          </a:prstGeom>
          <a:noFill/>
          <a:ln w="9525" cap="flat" cmpd="sng">
            <a:solidFill>
              <a:srgbClr val="C27BA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4400">
                <a:solidFill>
                  <a:srgbClr val="45818E"/>
                </a:solidFill>
              </a:rPr>
              <a:t>結論</a:t>
            </a:r>
            <a:endParaRPr sz="4400">
              <a:solidFill>
                <a:srgbClr val="45818E"/>
              </a:solidFill>
            </a:endParaRPr>
          </a:p>
        </p:txBody>
      </p:sp>
      <p:sp>
        <p:nvSpPr>
          <p:cNvPr id="203" name="Google Shape;203;p24"/>
          <p:cNvSpPr txBox="1"/>
          <p:nvPr/>
        </p:nvSpPr>
        <p:spPr>
          <a:xfrm>
            <a:off x="523875" y="2940050"/>
            <a:ext cx="83820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sp>
        <p:nvSpPr>
          <p:cNvPr id="204" name="Google Shape;204;p24"/>
          <p:cNvSpPr txBox="1"/>
          <p:nvPr/>
        </p:nvSpPr>
        <p:spPr>
          <a:xfrm>
            <a:off x="317175" y="1496225"/>
            <a:ext cx="8382000" cy="4617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chemeClr val="dk1"/>
                </a:solidFill>
              </a:rPr>
              <a:t>從以上的訪問得知，同學的收入來自零用錢、利是等，而他們的日常開支是捐獻、交通、買文具和玩具。大部份同學都有良好的習慣，例如儲蓄和捐獻。但仍有小部份同學的主要開支是消費，不過大家都要學會理性消費，購物時可以去不同的商店格價，並分清「想要」和「需要」，管理好自己的金錢，做個理財小管家！</a:t>
            </a:r>
            <a:endParaRPr sz="3200">
              <a:solidFill>
                <a:schemeClr val="dk1"/>
              </a:solidFill>
            </a:endParaRPr>
          </a:p>
          <a:p>
            <a:pPr marL="0" lvl="0" indent="0" algn="l" rtl="0">
              <a:spcBef>
                <a:spcPts val="0"/>
              </a:spcBef>
              <a:spcAft>
                <a:spcPts val="0"/>
              </a:spcAft>
              <a:buNone/>
            </a:pPr>
            <a:endParaRPr sz="3200">
              <a:solidFill>
                <a:schemeClr val="dk1"/>
              </a:solidFill>
            </a:endParaRPr>
          </a:p>
        </p:txBody>
      </p:sp>
      <p:sp>
        <p:nvSpPr>
          <p:cNvPr id="205" name="Google Shape;205;p24"/>
          <p:cNvSpPr txBox="1"/>
          <p:nvPr/>
        </p:nvSpPr>
        <p:spPr>
          <a:xfrm>
            <a:off x="4369550" y="3779075"/>
            <a:ext cx="48081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pic>
        <p:nvPicPr>
          <p:cNvPr id="206" name="Google Shape;206;p24"/>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7036924" y="5029950"/>
            <a:ext cx="2511724" cy="1713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5"/>
          <p:cNvSpPr txBox="1"/>
          <p:nvPr/>
        </p:nvSpPr>
        <p:spPr>
          <a:xfrm>
            <a:off x="166687" y="115887"/>
            <a:ext cx="3744912"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活動照片</a:t>
            </a:r>
            <a:endParaRPr/>
          </a:p>
        </p:txBody>
      </p:sp>
      <p:pic>
        <p:nvPicPr>
          <p:cNvPr id="212" name="Google Shape;212;p25"/>
          <p:cNvPicPr preferRelativeResize="0"/>
          <p:nvPr/>
        </p:nvPicPr>
        <p:blipFill rotWithShape="1">
          <a:blip r:embed="rId3">
            <a:alphaModFix/>
          </a:blip>
          <a:srcRect/>
          <a:stretch/>
        </p:blipFill>
        <p:spPr>
          <a:xfrm rot="-240000">
            <a:off x="165100" y="574675"/>
            <a:ext cx="3252787" cy="2173287"/>
          </a:xfrm>
          <a:prstGeom prst="rect">
            <a:avLst/>
          </a:prstGeom>
          <a:noFill/>
          <a:ln>
            <a:noFill/>
          </a:ln>
        </p:spPr>
      </p:pic>
      <p:pic>
        <p:nvPicPr>
          <p:cNvPr id="213" name="Google Shape;213;p25"/>
          <p:cNvPicPr preferRelativeResize="0"/>
          <p:nvPr/>
        </p:nvPicPr>
        <p:blipFill rotWithShape="1">
          <a:blip r:embed="rId4">
            <a:alphaModFix/>
          </a:blip>
          <a:srcRect/>
          <a:stretch/>
        </p:blipFill>
        <p:spPr>
          <a:xfrm>
            <a:off x="3549650" y="441325"/>
            <a:ext cx="3319462" cy="2217737"/>
          </a:xfrm>
          <a:prstGeom prst="rect">
            <a:avLst/>
          </a:prstGeom>
          <a:noFill/>
          <a:ln>
            <a:noFill/>
          </a:ln>
        </p:spPr>
      </p:pic>
      <p:pic>
        <p:nvPicPr>
          <p:cNvPr id="214" name="Google Shape;214;p25"/>
          <p:cNvPicPr preferRelativeResize="0"/>
          <p:nvPr/>
        </p:nvPicPr>
        <p:blipFill rotWithShape="1">
          <a:blip r:embed="rId5">
            <a:alphaModFix/>
          </a:blip>
          <a:srcRect/>
          <a:stretch/>
        </p:blipFill>
        <p:spPr>
          <a:xfrm>
            <a:off x="1171575" y="2511425"/>
            <a:ext cx="3157537" cy="2109787"/>
          </a:xfrm>
          <a:prstGeom prst="rect">
            <a:avLst/>
          </a:prstGeom>
          <a:noFill/>
          <a:ln>
            <a:noFill/>
          </a:ln>
        </p:spPr>
      </p:pic>
      <p:pic>
        <p:nvPicPr>
          <p:cNvPr id="215" name="Google Shape;215;p25"/>
          <p:cNvPicPr preferRelativeResize="0"/>
          <p:nvPr/>
        </p:nvPicPr>
        <p:blipFill rotWithShape="1">
          <a:blip r:embed="rId6">
            <a:alphaModFix/>
          </a:blip>
          <a:srcRect/>
          <a:stretch/>
        </p:blipFill>
        <p:spPr>
          <a:xfrm rot="-480000">
            <a:off x="122237" y="4672012"/>
            <a:ext cx="2962275" cy="1979612"/>
          </a:xfrm>
          <a:prstGeom prst="rect">
            <a:avLst/>
          </a:prstGeom>
          <a:noFill/>
          <a:ln>
            <a:noFill/>
          </a:ln>
        </p:spPr>
      </p:pic>
      <p:pic>
        <p:nvPicPr>
          <p:cNvPr id="216" name="Google Shape;216;p25"/>
          <p:cNvPicPr preferRelativeResize="0"/>
          <p:nvPr/>
        </p:nvPicPr>
        <p:blipFill rotWithShape="1">
          <a:blip r:embed="rId7">
            <a:alphaModFix/>
          </a:blip>
          <a:srcRect/>
          <a:stretch/>
        </p:blipFill>
        <p:spPr>
          <a:xfrm rot="-240000">
            <a:off x="4602162" y="2444750"/>
            <a:ext cx="3160712" cy="2112962"/>
          </a:xfrm>
          <a:prstGeom prst="rect">
            <a:avLst/>
          </a:prstGeom>
          <a:noFill/>
          <a:ln>
            <a:noFill/>
          </a:ln>
        </p:spPr>
      </p:pic>
      <p:pic>
        <p:nvPicPr>
          <p:cNvPr id="217" name="Google Shape;217;p25"/>
          <p:cNvPicPr preferRelativeResize="0"/>
          <p:nvPr/>
        </p:nvPicPr>
        <p:blipFill rotWithShape="1">
          <a:blip r:embed="rId8">
            <a:alphaModFix/>
          </a:blip>
          <a:srcRect/>
          <a:stretch/>
        </p:blipFill>
        <p:spPr>
          <a:xfrm>
            <a:off x="3033712" y="4524375"/>
            <a:ext cx="3000375" cy="2005012"/>
          </a:xfrm>
          <a:prstGeom prst="rect">
            <a:avLst/>
          </a:prstGeom>
          <a:noFill/>
          <a:ln>
            <a:noFill/>
          </a:ln>
        </p:spPr>
      </p:pic>
      <p:pic>
        <p:nvPicPr>
          <p:cNvPr id="218" name="Google Shape;218;p25"/>
          <p:cNvPicPr preferRelativeResize="0"/>
          <p:nvPr/>
        </p:nvPicPr>
        <p:blipFill rotWithShape="1">
          <a:blip r:embed="rId9">
            <a:alphaModFix/>
          </a:blip>
          <a:srcRect/>
          <a:stretch/>
        </p:blipFill>
        <p:spPr>
          <a:xfrm rot="120000">
            <a:off x="5888037" y="4514850"/>
            <a:ext cx="3159125" cy="21113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2"/>
              </a:buClr>
              <a:buSzPts val="4400"/>
              <a:buFont typeface="Arial"/>
              <a:buNone/>
            </a:pPr>
            <a:endParaRPr sz="3700"/>
          </a:p>
        </p:txBody>
      </p:sp>
      <p:sp>
        <p:nvSpPr>
          <p:cNvPr id="224" name="Google Shape;224;p26"/>
          <p:cNvSpPr txBox="1">
            <a:spLocks noGrp="1"/>
          </p:cNvSpPr>
          <p:nvPr>
            <p:ph type="body" idx="1"/>
          </p:nvPr>
        </p:nvSpPr>
        <p:spPr>
          <a:xfrm>
            <a:off x="457200" y="1225025"/>
            <a:ext cx="8131800" cy="4167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700">
              <a:solidFill>
                <a:srgbClr val="8E7CC3"/>
              </a:solidFill>
            </a:endParaRPr>
          </a:p>
        </p:txBody>
      </p:sp>
      <p:pic>
        <p:nvPicPr>
          <p:cNvPr id="225" name="Google Shape;225;p26"/>
          <p:cNvPicPr preferRelativeResize="0"/>
          <p:nvPr/>
        </p:nvPicPr>
        <p:blipFill>
          <a:blip r:embed="rId3">
            <a:alphaModFix/>
          </a:blip>
          <a:stretch>
            <a:fillRect/>
          </a:stretch>
        </p:blipFill>
        <p:spPr>
          <a:xfrm>
            <a:off x="0" y="0"/>
            <a:ext cx="9144000" cy="6858000"/>
          </a:xfrm>
          <a:prstGeom prst="rect">
            <a:avLst/>
          </a:prstGeom>
          <a:noFill/>
          <a:ln>
            <a:noFill/>
          </a:ln>
        </p:spPr>
      </p:pic>
      <p:sp>
        <p:nvSpPr>
          <p:cNvPr id="226" name="Google Shape;226;p26"/>
          <p:cNvSpPr txBox="1"/>
          <p:nvPr/>
        </p:nvSpPr>
        <p:spPr>
          <a:xfrm>
            <a:off x="457200" y="1128600"/>
            <a:ext cx="8131800" cy="461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900">
                <a:solidFill>
                  <a:srgbClr val="1C4587"/>
                </a:solidFill>
              </a:rPr>
              <a:t>透過理財工作坊，我學會了理財、儲蓄被分辨了「需要」和「想要」，更明白了量入為出這個原理。自從學會了這些理財方法，我的錢箱原封不動，只會在間中消費大額金錢，這個活動真是令我獲益良多！</a:t>
            </a:r>
            <a:endParaRPr sz="2900">
              <a:solidFill>
                <a:srgbClr val="1C4587"/>
              </a:solidFill>
            </a:endParaRPr>
          </a:p>
          <a:p>
            <a:pPr marL="0" lvl="0" indent="0" algn="l" rtl="0">
              <a:spcBef>
                <a:spcPts val="0"/>
              </a:spcBef>
              <a:spcAft>
                <a:spcPts val="0"/>
              </a:spcAft>
              <a:buNone/>
            </a:pPr>
            <a:r>
              <a:rPr lang="en-US" sz="2900">
                <a:solidFill>
                  <a:srgbClr val="1C4587"/>
                </a:solidFill>
              </a:rPr>
              <a:t>在專題研習中，我將所學實踐出來，例如我會在報告提醒大家理性消費，並且和他們介紹理財更好的方法，希望不止我在這個活動中得益大家也能從我們的專題研習中學會理財！</a:t>
            </a:r>
            <a:endParaRPr sz="2900">
              <a:solidFill>
                <a:srgbClr val="1C4587"/>
              </a:solidFill>
            </a:endParaRPr>
          </a:p>
          <a:p>
            <a:pPr marL="0" lvl="0" indent="0" algn="l" rtl="0">
              <a:spcBef>
                <a:spcPts val="0"/>
              </a:spcBef>
              <a:spcAft>
                <a:spcPts val="0"/>
              </a:spcAft>
              <a:buNone/>
            </a:pPr>
            <a:endParaRPr sz="2900">
              <a:solidFill>
                <a:srgbClr val="1C4587"/>
              </a:solidFill>
            </a:endParaRPr>
          </a:p>
        </p:txBody>
      </p:sp>
      <p:sp>
        <p:nvSpPr>
          <p:cNvPr id="227" name="Google Shape;227;p26"/>
          <p:cNvSpPr txBox="1"/>
          <p:nvPr/>
        </p:nvSpPr>
        <p:spPr>
          <a:xfrm>
            <a:off x="285602" y="274625"/>
            <a:ext cx="9144000" cy="742800"/>
          </a:xfrm>
          <a:prstGeom prst="rect">
            <a:avLst/>
          </a:prstGeom>
          <a:noFill/>
          <a:ln>
            <a:noFill/>
          </a:ln>
        </p:spPr>
        <p:txBody>
          <a:bodyPr spcFirstLastPara="1" wrap="square" lIns="91425" tIns="91425" rIns="91425" bIns="91425" anchor="t" anchorCtr="0">
            <a:spAutoFit/>
          </a:bodyPr>
          <a:lstStyle/>
          <a:p>
            <a:pPr lvl="0"/>
            <a:r>
              <a:rPr lang="en-US" sz="3600" dirty="0" err="1">
                <a:solidFill>
                  <a:schemeClr val="dk1"/>
                </a:solidFill>
              </a:rPr>
              <a:t>感想</a:t>
            </a:r>
            <a:r>
              <a:rPr lang="en-US" sz="3600" dirty="0">
                <a:solidFill>
                  <a:schemeClr val="dk1"/>
                </a:solidFill>
              </a:rPr>
              <a:t>：</a:t>
            </a:r>
            <a:r>
              <a:rPr lang="zh-HK" altLang="en-US" sz="3600" dirty="0">
                <a:solidFill>
                  <a:schemeClr val="dk1"/>
                </a:solidFill>
              </a:rPr>
              <a:t>梁恩悅</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27"/>
          <p:cNvPicPr preferRelativeResize="0"/>
          <p:nvPr/>
        </p:nvPicPr>
        <p:blipFill>
          <a:blip r:embed="rId3">
            <a:alphaModFix/>
          </a:blip>
          <a:stretch>
            <a:fillRect/>
          </a:stretch>
        </p:blipFill>
        <p:spPr>
          <a:xfrm>
            <a:off x="0" y="0"/>
            <a:ext cx="9144001" cy="6857999"/>
          </a:xfrm>
          <a:prstGeom prst="rect">
            <a:avLst/>
          </a:prstGeom>
          <a:noFill/>
          <a:ln>
            <a:noFill/>
          </a:ln>
        </p:spPr>
      </p:pic>
      <p:sp>
        <p:nvSpPr>
          <p:cNvPr id="234" name="Google Shape;234;p27"/>
          <p:cNvSpPr txBox="1"/>
          <p:nvPr/>
        </p:nvSpPr>
        <p:spPr>
          <a:xfrm>
            <a:off x="495694" y="253852"/>
            <a:ext cx="7894800" cy="1569630"/>
          </a:xfrm>
          <a:prstGeom prst="rect">
            <a:avLst/>
          </a:prstGeom>
          <a:noFill/>
          <a:ln>
            <a:noFill/>
          </a:ln>
        </p:spPr>
        <p:txBody>
          <a:bodyPr spcFirstLastPara="1" wrap="square" lIns="91425" tIns="91425" rIns="91425" bIns="91425" anchor="t" anchorCtr="0">
            <a:spAutoFit/>
          </a:bodyPr>
          <a:lstStyle/>
          <a:p>
            <a:pPr>
              <a:buClr>
                <a:schemeClr val="dk2"/>
              </a:buClr>
              <a:buSzPts val="4400"/>
            </a:pPr>
            <a:r>
              <a:rPr lang="en-US" sz="4400" dirty="0" err="1">
                <a:solidFill>
                  <a:srgbClr val="8E7CC3"/>
                </a:solidFill>
              </a:rPr>
              <a:t>感想</a:t>
            </a:r>
            <a:r>
              <a:rPr lang="en-US" sz="4400" dirty="0">
                <a:solidFill>
                  <a:srgbClr val="8E7CC3"/>
                </a:solidFill>
              </a:rPr>
              <a:t>：</a:t>
            </a:r>
            <a:r>
              <a:rPr lang="zh-HK" altLang="en-US" sz="4400" dirty="0">
                <a:solidFill>
                  <a:schemeClr val="dk1"/>
                </a:solidFill>
              </a:rPr>
              <a:t>韋芷盈</a:t>
            </a:r>
          </a:p>
          <a:p>
            <a:pPr marL="0" lvl="0" indent="0" algn="l" rtl="0">
              <a:spcBef>
                <a:spcPts val="0"/>
              </a:spcBef>
              <a:spcAft>
                <a:spcPts val="0"/>
              </a:spcAft>
              <a:buClr>
                <a:schemeClr val="dk2"/>
              </a:buClr>
              <a:buSzPts val="4400"/>
              <a:buFont typeface="Arial"/>
              <a:buNone/>
            </a:pPr>
            <a:endParaRPr dirty="0">
              <a:solidFill>
                <a:srgbClr val="8E7CC3"/>
              </a:solidFill>
            </a:endParaRPr>
          </a:p>
          <a:p>
            <a:pPr marL="0" lvl="0" indent="0" algn="l" rtl="0">
              <a:spcBef>
                <a:spcPts val="0"/>
              </a:spcBef>
              <a:spcAft>
                <a:spcPts val="0"/>
              </a:spcAft>
              <a:buNone/>
            </a:pPr>
            <a:endParaRPr sz="3200" dirty="0">
              <a:solidFill>
                <a:srgbClr val="8E7CC3"/>
              </a:solidFill>
            </a:endParaRPr>
          </a:p>
        </p:txBody>
      </p:sp>
      <p:sp>
        <p:nvSpPr>
          <p:cNvPr id="235" name="Google Shape;235;p27"/>
          <p:cNvSpPr txBox="1"/>
          <p:nvPr/>
        </p:nvSpPr>
        <p:spPr>
          <a:xfrm>
            <a:off x="627985" y="2968477"/>
            <a:ext cx="78948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sp>
        <p:nvSpPr>
          <p:cNvPr id="236" name="Google Shape;236;p27"/>
          <p:cNvSpPr txBox="1"/>
          <p:nvPr/>
        </p:nvSpPr>
        <p:spPr>
          <a:xfrm>
            <a:off x="495711" y="1619396"/>
            <a:ext cx="7894800" cy="361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rgbClr val="4A86E8"/>
                </a:solidFill>
              </a:rPr>
              <a:t>我透過理財工作坊，學會了先儲後使這個習慣。在這個專題研習中，我將所學的實踐出來，例如：分清「需要」和「想要」，自從學會後，我的儲錢罐變得越來越重，因為我購物時，見到想要的東西，我就會同自己講，這是想要，不是需要。</a:t>
            </a:r>
            <a:endParaRPr sz="3200">
              <a:solidFill>
                <a:srgbClr val="4A86E8"/>
              </a:solidFill>
            </a:endParaRPr>
          </a:p>
          <a:p>
            <a:pPr marL="0" lvl="0" indent="0" algn="l" rtl="0">
              <a:spcBef>
                <a:spcPts val="0"/>
              </a:spcBef>
              <a:spcAft>
                <a:spcPts val="0"/>
              </a:spcAft>
              <a:buNone/>
            </a:pPr>
            <a:endParaRPr sz="32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28"/>
          <p:cNvPicPr preferRelativeResize="0"/>
          <p:nvPr/>
        </p:nvPicPr>
        <p:blipFill>
          <a:blip r:embed="rId3">
            <a:alphaModFix/>
          </a:blip>
          <a:stretch>
            <a:fillRect/>
          </a:stretch>
        </p:blipFill>
        <p:spPr>
          <a:xfrm>
            <a:off x="0" y="0"/>
            <a:ext cx="9144000" cy="6858000"/>
          </a:xfrm>
          <a:prstGeom prst="rect">
            <a:avLst/>
          </a:prstGeom>
          <a:noFill/>
          <a:ln>
            <a:noFill/>
          </a:ln>
        </p:spPr>
      </p:pic>
      <p:sp>
        <p:nvSpPr>
          <p:cNvPr id="243" name="Google Shape;243;p28"/>
          <p:cNvSpPr txBox="1"/>
          <p:nvPr/>
        </p:nvSpPr>
        <p:spPr>
          <a:xfrm>
            <a:off x="325496" y="320470"/>
            <a:ext cx="7894800" cy="2123628"/>
          </a:xfrm>
          <a:prstGeom prst="rect">
            <a:avLst/>
          </a:prstGeom>
          <a:noFill/>
          <a:ln>
            <a:noFill/>
          </a:ln>
        </p:spPr>
        <p:txBody>
          <a:bodyPr spcFirstLastPara="1" wrap="square" lIns="91425" tIns="91425" rIns="91425" bIns="91425" anchor="t" anchorCtr="0">
            <a:spAutoFit/>
          </a:bodyPr>
          <a:lstStyle/>
          <a:p>
            <a:r>
              <a:rPr lang="en-US" sz="4100" dirty="0" err="1">
                <a:solidFill>
                  <a:srgbClr val="274E13"/>
                </a:solidFill>
              </a:rPr>
              <a:t>感想</a:t>
            </a:r>
            <a:r>
              <a:rPr lang="en-US" sz="4100" dirty="0">
                <a:solidFill>
                  <a:srgbClr val="274E13"/>
                </a:solidFill>
              </a:rPr>
              <a:t>：</a:t>
            </a:r>
            <a:r>
              <a:rPr lang="zh-HK" altLang="en-US" sz="4400" dirty="0">
                <a:solidFill>
                  <a:schemeClr val="dk2"/>
                </a:solidFill>
              </a:rPr>
              <a:t>曾嘉恩</a:t>
            </a:r>
          </a:p>
          <a:p>
            <a:pPr marL="0" lvl="0" indent="0" algn="l" rtl="0">
              <a:spcBef>
                <a:spcPts val="0"/>
              </a:spcBef>
              <a:spcAft>
                <a:spcPts val="0"/>
              </a:spcAft>
              <a:buNone/>
            </a:pPr>
            <a:endParaRPr sz="4100" dirty="0">
              <a:solidFill>
                <a:srgbClr val="274E13"/>
              </a:solidFill>
            </a:endParaRPr>
          </a:p>
          <a:p>
            <a:pPr marL="0" lvl="0" indent="0" algn="l" rtl="0">
              <a:spcBef>
                <a:spcPts val="0"/>
              </a:spcBef>
              <a:spcAft>
                <a:spcPts val="0"/>
              </a:spcAft>
              <a:buNone/>
            </a:pPr>
            <a:endParaRPr sz="4100" dirty="0">
              <a:solidFill>
                <a:srgbClr val="274E13"/>
              </a:solidFill>
            </a:endParaRPr>
          </a:p>
        </p:txBody>
      </p:sp>
      <p:sp>
        <p:nvSpPr>
          <p:cNvPr id="244" name="Google Shape;244;p28"/>
          <p:cNvSpPr txBox="1"/>
          <p:nvPr/>
        </p:nvSpPr>
        <p:spPr>
          <a:xfrm>
            <a:off x="513672" y="1731818"/>
            <a:ext cx="7894800" cy="42636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US" sz="3300">
                <a:solidFill>
                  <a:srgbClr val="134F5C"/>
                </a:solidFill>
              </a:rPr>
              <a:t>透過理財工作坊，我學會了怎樣正確地使用金錢。在專題研習中，我將所學實踐出來，例如分辨「想要」和「需要」，我學會之後，不但可以減少所花在想要的東西上，還可以拿出更多的零用錢來儲蓄，真是一舉兩得！</a:t>
            </a:r>
            <a:endParaRPr sz="3300">
              <a:solidFill>
                <a:srgbClr val="134F5C"/>
              </a:solidFill>
            </a:endParaRPr>
          </a:p>
          <a:p>
            <a:pPr marL="0" lvl="0" indent="0" algn="l" rtl="0">
              <a:spcBef>
                <a:spcPts val="0"/>
              </a:spcBef>
              <a:spcAft>
                <a:spcPts val="0"/>
              </a:spcAft>
              <a:buNone/>
            </a:pPr>
            <a:endParaRPr sz="3300">
              <a:solidFill>
                <a:srgbClr val="134F5C"/>
              </a:solidFill>
            </a:endParaRPr>
          </a:p>
          <a:p>
            <a:pPr marL="0" lvl="0" indent="0" algn="l" rtl="0">
              <a:spcBef>
                <a:spcPts val="0"/>
              </a:spcBef>
              <a:spcAft>
                <a:spcPts val="0"/>
              </a:spcAft>
              <a:buNone/>
            </a:pPr>
            <a:endParaRPr sz="3300">
              <a:solidFill>
                <a:schemeClr val="dk1"/>
              </a:solidFill>
            </a:endParaRPr>
          </a:p>
        </p:txBody>
      </p:sp>
      <p:sp>
        <p:nvSpPr>
          <p:cNvPr id="246" name="Google Shape;246;p28"/>
          <p:cNvSpPr txBox="1"/>
          <p:nvPr/>
        </p:nvSpPr>
        <p:spPr>
          <a:xfrm>
            <a:off x="956061" y="3934270"/>
            <a:ext cx="84603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pic>
        <p:nvPicPr>
          <p:cNvPr id="247" name="Google Shape;247;p28"/>
          <p:cNvPicPr preferRelativeResize="0"/>
          <p:nvPr/>
        </p:nvPicPr>
        <p:blipFill>
          <a:blip r:embed="rId4">
            <a:alphaModFix/>
          </a:blip>
          <a:stretch>
            <a:fillRect/>
          </a:stretch>
        </p:blipFill>
        <p:spPr>
          <a:xfrm>
            <a:off x="6730297" y="-213458"/>
            <a:ext cx="2686050" cy="2686050"/>
          </a:xfrm>
          <a:prstGeom prst="rect">
            <a:avLst/>
          </a:prstGeom>
          <a:noFill/>
          <a:ln>
            <a:noFill/>
          </a:ln>
        </p:spPr>
      </p:pic>
      <p:sp>
        <p:nvSpPr>
          <p:cNvPr id="248" name="Google Shape;248;p28"/>
          <p:cNvSpPr txBox="1"/>
          <p:nvPr/>
        </p:nvSpPr>
        <p:spPr>
          <a:xfrm>
            <a:off x="512556" y="2962340"/>
            <a:ext cx="81189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2"/>
        <p:cNvGrpSpPr/>
        <p:nvPr/>
      </p:nvGrpSpPr>
      <p:grpSpPr>
        <a:xfrm>
          <a:off x="0" y="0"/>
          <a:ext cx="0" cy="0"/>
          <a:chOff x="0" y="0"/>
          <a:chExt cx="0" cy="0"/>
        </a:xfrm>
      </p:grpSpPr>
      <p:sp>
        <p:nvSpPr>
          <p:cNvPr id="253" name="Google Shape;253;p29"/>
          <p:cNvSpPr txBox="1"/>
          <p:nvPr/>
        </p:nvSpPr>
        <p:spPr>
          <a:xfrm>
            <a:off x="503385" y="316983"/>
            <a:ext cx="7894800" cy="2062073"/>
          </a:xfrm>
          <a:prstGeom prst="rect">
            <a:avLst/>
          </a:prstGeom>
          <a:noFill/>
          <a:ln>
            <a:noFill/>
          </a:ln>
        </p:spPr>
        <p:txBody>
          <a:bodyPr spcFirstLastPara="1" wrap="square" lIns="91425" tIns="91425" rIns="91425" bIns="91425" anchor="t" anchorCtr="0">
            <a:spAutoFit/>
          </a:bodyPr>
          <a:lstStyle/>
          <a:p>
            <a:r>
              <a:rPr lang="en-US" sz="4400" dirty="0" err="1">
                <a:solidFill>
                  <a:schemeClr val="dk2"/>
                </a:solidFill>
              </a:rPr>
              <a:t>感想</a:t>
            </a:r>
            <a:r>
              <a:rPr lang="en-US" sz="4400" dirty="0">
                <a:solidFill>
                  <a:schemeClr val="dk2"/>
                </a:solidFill>
              </a:rPr>
              <a:t>：</a:t>
            </a:r>
            <a:r>
              <a:rPr lang="zh-HK" altLang="en-US" sz="4400" dirty="0">
                <a:solidFill>
                  <a:schemeClr val="dk1"/>
                </a:solidFill>
              </a:rPr>
              <a:t>孫希妍</a:t>
            </a:r>
          </a:p>
          <a:p>
            <a:pPr marL="0" lvl="0" indent="0" algn="l" rtl="0">
              <a:spcBef>
                <a:spcPts val="0"/>
              </a:spcBef>
              <a:spcAft>
                <a:spcPts val="0"/>
              </a:spcAft>
              <a:buNone/>
            </a:pPr>
            <a:endParaRPr dirty="0"/>
          </a:p>
          <a:p>
            <a:pPr marL="0" lvl="0" indent="0" algn="l" rtl="0">
              <a:spcBef>
                <a:spcPts val="0"/>
              </a:spcBef>
              <a:spcAft>
                <a:spcPts val="0"/>
              </a:spcAft>
              <a:buNone/>
            </a:pPr>
            <a:endParaRPr sz="3200" dirty="0">
              <a:solidFill>
                <a:schemeClr val="dk1"/>
              </a:solidFill>
            </a:endParaRPr>
          </a:p>
          <a:p>
            <a:pPr marL="0" lvl="0" indent="0" algn="l" rtl="0">
              <a:spcBef>
                <a:spcPts val="0"/>
              </a:spcBef>
              <a:spcAft>
                <a:spcPts val="0"/>
              </a:spcAft>
              <a:buNone/>
            </a:pPr>
            <a:endParaRPr sz="3200" dirty="0">
              <a:solidFill>
                <a:schemeClr val="dk1"/>
              </a:solidFill>
            </a:endParaRPr>
          </a:p>
        </p:txBody>
      </p:sp>
      <p:sp>
        <p:nvSpPr>
          <p:cNvPr id="254" name="Google Shape;254;p29"/>
          <p:cNvSpPr txBox="1"/>
          <p:nvPr/>
        </p:nvSpPr>
        <p:spPr>
          <a:xfrm>
            <a:off x="503385" y="1450936"/>
            <a:ext cx="7894800" cy="412417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dirty="0" err="1">
                <a:solidFill>
                  <a:schemeClr val="dk1"/>
                </a:solidFill>
              </a:rPr>
              <a:t>透過理財工作坊，我學會了要想清楚是否需要才購物。自從學會了後，我</a:t>
            </a:r>
            <a:r>
              <a:rPr lang="en-US" sz="3200" dirty="0">
                <a:solidFill>
                  <a:schemeClr val="dk1"/>
                </a:solidFill>
              </a:rPr>
              <a:t>​</a:t>
            </a:r>
            <a:r>
              <a:rPr lang="en-US" sz="3200" dirty="0" err="1">
                <a:solidFill>
                  <a:schemeClr val="dk1"/>
                </a:solidFill>
              </a:rPr>
              <a:t>的儲錢罐變得越來越重</a:t>
            </a:r>
            <a:r>
              <a:rPr lang="en-US" sz="3200" dirty="0">
                <a:solidFill>
                  <a:schemeClr val="dk1"/>
                </a:solidFill>
              </a:rPr>
              <a:t>​，</a:t>
            </a:r>
            <a:r>
              <a:rPr lang="en-US" sz="3200" dirty="0" err="1">
                <a:solidFill>
                  <a:schemeClr val="dk1"/>
                </a:solidFill>
              </a:rPr>
              <a:t>因為我購物時看到想要的東西，會問問自己是需要還是想要？在專題研習中，我將所學實踐出來，例如量入為出、先</a:t>
            </a:r>
            <a:r>
              <a:rPr lang="en-US" sz="3200" dirty="0">
                <a:solidFill>
                  <a:schemeClr val="dk1"/>
                </a:solidFill>
              </a:rPr>
              <a:t>​</a:t>
            </a:r>
            <a:r>
              <a:rPr lang="en-US" sz="3200" dirty="0" err="1">
                <a:solidFill>
                  <a:schemeClr val="dk1"/>
                </a:solidFill>
              </a:rPr>
              <a:t>儲蓄後消費</a:t>
            </a:r>
            <a:r>
              <a:rPr lang="en-US" sz="3200" dirty="0">
                <a:solidFill>
                  <a:schemeClr val="dk1"/>
                </a:solidFill>
              </a:rPr>
              <a:t>。                                                         </a:t>
            </a:r>
            <a:endParaRPr sz="3200" dirty="0">
              <a:solidFill>
                <a:schemeClr val="dk1"/>
              </a:solidFill>
            </a:endParaRPr>
          </a:p>
          <a:p>
            <a:pPr marL="0" lvl="0" indent="0" algn="l" rtl="0">
              <a:spcBef>
                <a:spcPts val="0"/>
              </a:spcBef>
              <a:spcAft>
                <a:spcPts val="0"/>
              </a:spcAft>
              <a:buNone/>
            </a:pPr>
            <a:r>
              <a:rPr lang="en-US" sz="3200" dirty="0">
                <a:solidFill>
                  <a:schemeClr val="dk1"/>
                </a:solidFill>
              </a:rPr>
              <a:t>                                                         </a:t>
            </a:r>
            <a:endParaRPr sz="3200" dirty="0">
              <a:solidFill>
                <a:schemeClr val="dk1"/>
              </a:solidFill>
            </a:endParaRPr>
          </a:p>
          <a:p>
            <a:pPr marL="0" lvl="0" indent="0" algn="l" rtl="0">
              <a:spcBef>
                <a:spcPts val="0"/>
              </a:spcBef>
              <a:spcAft>
                <a:spcPts val="0"/>
              </a:spcAft>
              <a:buNone/>
            </a:pPr>
            <a:endParaRPr sz="3200" dirty="0">
              <a:solidFill>
                <a:schemeClr val="dk1"/>
              </a:solidFill>
            </a:endParaRPr>
          </a:p>
        </p:txBody>
      </p:sp>
      <p:pic>
        <p:nvPicPr>
          <p:cNvPr id="255" name="Google Shape;255;p29"/>
          <p:cNvPicPr preferRelativeResize="0"/>
          <p:nvPr/>
        </p:nvPicPr>
        <p:blipFill>
          <a:blip r:embed="rId4">
            <a:alphaModFix/>
          </a:blip>
          <a:stretch>
            <a:fillRect/>
          </a:stretch>
        </p:blipFill>
        <p:spPr>
          <a:xfrm>
            <a:off x="3155375" y="4928313"/>
            <a:ext cx="2590800" cy="1762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9"/>
        <p:cNvGrpSpPr/>
        <p:nvPr/>
      </p:nvGrpSpPr>
      <p:grpSpPr>
        <a:xfrm>
          <a:off x="0" y="0"/>
          <a:ext cx="0" cy="0"/>
          <a:chOff x="0" y="0"/>
          <a:chExt cx="0" cy="0"/>
        </a:xfrm>
      </p:grpSpPr>
      <p:sp>
        <p:nvSpPr>
          <p:cNvPr id="260" name="Google Shape;260;p30"/>
          <p:cNvSpPr txBox="1"/>
          <p:nvPr/>
        </p:nvSpPr>
        <p:spPr>
          <a:xfrm>
            <a:off x="446654" y="297109"/>
            <a:ext cx="7894800" cy="2062073"/>
          </a:xfrm>
          <a:prstGeom prst="rect">
            <a:avLst/>
          </a:prstGeom>
          <a:noFill/>
          <a:ln>
            <a:noFill/>
          </a:ln>
        </p:spPr>
        <p:txBody>
          <a:bodyPr spcFirstLastPara="1" wrap="square" lIns="91425" tIns="91425" rIns="91425" bIns="91425" anchor="t" anchorCtr="0">
            <a:spAutoFit/>
          </a:bodyPr>
          <a:lstStyle/>
          <a:p>
            <a:r>
              <a:rPr lang="en-US" sz="4400" dirty="0" err="1">
                <a:solidFill>
                  <a:schemeClr val="dk2"/>
                </a:solidFill>
              </a:rPr>
              <a:t>感想</a:t>
            </a:r>
            <a:r>
              <a:rPr lang="en-US" sz="4400" dirty="0">
                <a:solidFill>
                  <a:schemeClr val="dk2"/>
                </a:solidFill>
              </a:rPr>
              <a:t>：</a:t>
            </a:r>
            <a:r>
              <a:rPr lang="zh-HK" altLang="en-US" sz="4400" dirty="0">
                <a:solidFill>
                  <a:schemeClr val="dk1"/>
                </a:solidFill>
              </a:rPr>
              <a:t>吳烯坍</a:t>
            </a:r>
          </a:p>
          <a:p>
            <a:pPr marL="0" lvl="0" indent="0" algn="l" rtl="0">
              <a:spcBef>
                <a:spcPts val="0"/>
              </a:spcBef>
              <a:spcAft>
                <a:spcPts val="0"/>
              </a:spcAft>
              <a:buNone/>
            </a:pPr>
            <a:endParaRPr dirty="0"/>
          </a:p>
          <a:p>
            <a:pPr marL="0" lvl="0" indent="0" algn="l" rtl="0">
              <a:spcBef>
                <a:spcPts val="0"/>
              </a:spcBef>
              <a:spcAft>
                <a:spcPts val="0"/>
              </a:spcAft>
              <a:buNone/>
            </a:pPr>
            <a:endParaRPr sz="3200" dirty="0">
              <a:solidFill>
                <a:schemeClr val="dk1"/>
              </a:solidFill>
            </a:endParaRPr>
          </a:p>
          <a:p>
            <a:pPr marL="0" lvl="0" indent="0" algn="l" rtl="0">
              <a:spcBef>
                <a:spcPts val="0"/>
              </a:spcBef>
              <a:spcAft>
                <a:spcPts val="0"/>
              </a:spcAft>
              <a:buNone/>
            </a:pPr>
            <a:endParaRPr sz="3200" dirty="0">
              <a:solidFill>
                <a:schemeClr val="dk1"/>
              </a:solidFill>
            </a:endParaRPr>
          </a:p>
        </p:txBody>
      </p:sp>
      <p:sp>
        <p:nvSpPr>
          <p:cNvPr id="261" name="Google Shape;261;p30"/>
          <p:cNvSpPr txBox="1"/>
          <p:nvPr/>
        </p:nvSpPr>
        <p:spPr>
          <a:xfrm>
            <a:off x="226129" y="1575744"/>
            <a:ext cx="7941925" cy="31401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US" sz="3200" dirty="0" err="1">
                <a:solidFill>
                  <a:schemeClr val="dk1"/>
                </a:solidFill>
              </a:rPr>
              <a:t>透過理財工作坊，我學會了如何善用金錢</a:t>
            </a:r>
            <a:r>
              <a:rPr lang="en-US" sz="2800" dirty="0" err="1"/>
              <a:t>。</a:t>
            </a:r>
            <a:r>
              <a:rPr lang="en-US" sz="3200" dirty="0" err="1">
                <a:solidFill>
                  <a:schemeClr val="dk1"/>
                </a:solidFill>
              </a:rPr>
              <a:t>在專題研習中，我將所學實踐出來，例如要量入為出、分清這是「想要</a:t>
            </a:r>
            <a:r>
              <a:rPr lang="en-US" sz="3200" dirty="0">
                <a:solidFill>
                  <a:schemeClr val="dk1"/>
                </a:solidFill>
              </a:rPr>
              <a:t>」，</a:t>
            </a:r>
            <a:r>
              <a:rPr lang="en-US" sz="3200" dirty="0" err="1">
                <a:solidFill>
                  <a:schemeClr val="dk1"/>
                </a:solidFill>
              </a:rPr>
              <a:t>還是「需要</a:t>
            </a:r>
            <a:r>
              <a:rPr lang="en-US" sz="3200" dirty="0">
                <a:solidFill>
                  <a:schemeClr val="dk1"/>
                </a:solidFill>
              </a:rPr>
              <a:t>」。</a:t>
            </a:r>
            <a:endParaRPr dirty="0"/>
          </a:p>
          <a:p>
            <a:pPr marL="0" lvl="0" indent="0" algn="l" rtl="0">
              <a:spcBef>
                <a:spcPts val="0"/>
              </a:spcBef>
              <a:spcAft>
                <a:spcPts val="0"/>
              </a:spcAft>
              <a:buNone/>
            </a:pPr>
            <a:endParaRPr sz="3200" dirty="0">
              <a:solidFill>
                <a:schemeClr val="dk1"/>
              </a:solidFill>
            </a:endParaRPr>
          </a:p>
          <a:p>
            <a:pPr marL="0" lvl="0" indent="0" algn="l" rtl="0">
              <a:spcBef>
                <a:spcPts val="0"/>
              </a:spcBef>
              <a:spcAft>
                <a:spcPts val="0"/>
              </a:spcAft>
              <a:buNone/>
            </a:pPr>
            <a:endParaRPr sz="3200" dirty="0">
              <a:solidFill>
                <a:schemeClr val="dk1"/>
              </a:solidFill>
            </a:endParaRPr>
          </a:p>
        </p:txBody>
      </p:sp>
      <p:sp>
        <p:nvSpPr>
          <p:cNvPr id="262" name="Google Shape;262;p30"/>
          <p:cNvSpPr txBox="1"/>
          <p:nvPr/>
        </p:nvSpPr>
        <p:spPr>
          <a:xfrm>
            <a:off x="6987710" y="5798750"/>
            <a:ext cx="17442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dirty="0">
                <a:solidFill>
                  <a:schemeClr val="dk1"/>
                </a:solidFill>
              </a:rPr>
              <a:t> </a:t>
            </a:r>
            <a:endParaRPr sz="3200" dirty="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31"/>
          <p:cNvPicPr preferRelativeResize="0"/>
          <p:nvPr/>
        </p:nvPicPr>
        <p:blipFill>
          <a:blip r:embed="rId3">
            <a:alphaModFix/>
          </a:blip>
          <a:stretch>
            <a:fillRect/>
          </a:stretch>
        </p:blipFill>
        <p:spPr>
          <a:xfrm>
            <a:off x="0" y="0"/>
            <a:ext cx="9144000" cy="6858001"/>
          </a:xfrm>
          <a:prstGeom prst="rect">
            <a:avLst/>
          </a:prstGeom>
          <a:noFill/>
          <a:ln>
            <a:noFill/>
          </a:ln>
        </p:spPr>
      </p:pic>
      <p:pic>
        <p:nvPicPr>
          <p:cNvPr id="268" name="Google Shape;268;p31" descr="Five Connected Jigsaw Puzzle Parts Line Stock Vector (Royalty Free)  2323488789 | Shutterstock"/>
          <p:cNvPicPr preferRelativeResize="0"/>
          <p:nvPr/>
        </p:nvPicPr>
        <p:blipFill rotWithShape="1">
          <a:blip r:embed="rId4">
            <a:alphaModFix/>
          </a:blip>
          <a:srcRect l="6842" t="8327" r="6738" b="15088"/>
          <a:stretch/>
        </p:blipFill>
        <p:spPr>
          <a:xfrm>
            <a:off x="250825" y="1052512"/>
            <a:ext cx="8356600" cy="5616575"/>
          </a:xfrm>
          <a:prstGeom prst="rect">
            <a:avLst/>
          </a:prstGeom>
          <a:noFill/>
          <a:ln>
            <a:noFill/>
          </a:ln>
        </p:spPr>
      </p:pic>
      <p:sp>
        <p:nvSpPr>
          <p:cNvPr id="269" name="Google Shape;269;p31"/>
          <p:cNvSpPr txBox="1"/>
          <p:nvPr/>
        </p:nvSpPr>
        <p:spPr>
          <a:xfrm>
            <a:off x="395287" y="417512"/>
            <a:ext cx="7561262" cy="460375"/>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2400"/>
              <a:buFont typeface="Arial"/>
              <a:buNone/>
            </a:pPr>
            <a:r>
              <a:rPr lang="en-US" sz="2400" b="1" i="0" u="none">
                <a:solidFill>
                  <a:schemeClr val="dk1"/>
                </a:solidFill>
                <a:latin typeface="Arial"/>
                <a:ea typeface="Arial"/>
                <a:cs typeface="Arial"/>
                <a:sym typeface="Arial"/>
              </a:rPr>
              <a:t>學生反思：</a:t>
            </a:r>
            <a:r>
              <a:rPr lang="en-US" sz="2400" b="0" i="0" u="none">
                <a:solidFill>
                  <a:schemeClr val="dk1"/>
                </a:solidFill>
                <a:latin typeface="Arial"/>
                <a:ea typeface="Arial"/>
                <a:cs typeface="Arial"/>
                <a:sym typeface="Arial"/>
              </a:rPr>
              <a:t>利用4F反思法總結你在</a:t>
            </a:r>
            <a:r>
              <a:rPr lang="en-US" sz="2400" b="0" i="0" u="none">
                <a:solidFill>
                  <a:srgbClr val="FF0000"/>
                </a:solidFill>
                <a:latin typeface="Arial"/>
                <a:ea typeface="Arial"/>
                <a:cs typeface="Arial"/>
                <a:sym typeface="Arial"/>
              </a:rPr>
              <a:t>專題研習</a:t>
            </a:r>
            <a:r>
              <a:rPr lang="en-US" sz="2400" b="0" i="0" u="none">
                <a:solidFill>
                  <a:schemeClr val="dk1"/>
                </a:solidFill>
                <a:latin typeface="Arial"/>
                <a:ea typeface="Arial"/>
                <a:cs typeface="Arial"/>
                <a:sym typeface="Arial"/>
              </a:rPr>
              <a:t>中的感受。</a:t>
            </a:r>
            <a:endParaRPr/>
          </a:p>
        </p:txBody>
      </p:sp>
      <p:sp>
        <p:nvSpPr>
          <p:cNvPr id="270" name="Google Shape;270;p31"/>
          <p:cNvSpPr txBox="1"/>
          <p:nvPr/>
        </p:nvSpPr>
        <p:spPr>
          <a:xfrm>
            <a:off x="2700337" y="1195387"/>
            <a:ext cx="234950" cy="584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600"/>
              <a:buFont typeface="Arial"/>
              <a:buNone/>
            </a:pPr>
            <a:endParaRPr sz="1600" b="0" i="0" u="none">
              <a:solidFill>
                <a:srgbClr val="373737"/>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373737"/>
              </a:buClr>
              <a:buSzPts val="1600"/>
              <a:buFont typeface="Times New Roman"/>
              <a:buNone/>
            </a:pPr>
            <a:r>
              <a:rPr lang="en-US" sz="1600" b="0" i="0" u="none">
                <a:solidFill>
                  <a:srgbClr val="373737"/>
                </a:solidFill>
                <a:latin typeface="Times New Roman"/>
                <a:ea typeface="Times New Roman"/>
                <a:cs typeface="Times New Roman"/>
                <a:sym typeface="Times New Roman"/>
              </a:rPr>
              <a:t> </a:t>
            </a:r>
            <a:endParaRPr/>
          </a:p>
        </p:txBody>
      </p:sp>
      <p:sp>
        <p:nvSpPr>
          <p:cNvPr id="271" name="Google Shape;271;p31"/>
          <p:cNvSpPr txBox="1"/>
          <p:nvPr/>
        </p:nvSpPr>
        <p:spPr>
          <a:xfrm>
            <a:off x="250825" y="3933825"/>
            <a:ext cx="8356600" cy="2276475"/>
          </a:xfrm>
          <a:prstGeom prst="rect">
            <a:avLst/>
          </a:prstGeom>
          <a:solidFill>
            <a:srgbClr val="FFFFFF">
              <a:alpha val="34118"/>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73737"/>
              </a:buClr>
              <a:buSzPts val="2800"/>
              <a:buFont typeface="Times New Roman"/>
              <a:buNone/>
            </a:pPr>
            <a:r>
              <a:rPr lang="en-US" sz="2800" b="0" i="0" u="none" dirty="0">
                <a:solidFill>
                  <a:srgbClr val="373737"/>
                </a:solidFill>
                <a:latin typeface="Times New Roman"/>
                <a:ea typeface="Times New Roman"/>
                <a:cs typeface="Times New Roman"/>
                <a:sym typeface="Times New Roman"/>
              </a:rPr>
              <a:t>(1) Facts </a:t>
            </a:r>
            <a:r>
              <a:rPr lang="en-US" sz="2800" b="0" i="0" u="none" dirty="0" err="1">
                <a:solidFill>
                  <a:srgbClr val="373737"/>
                </a:solidFill>
                <a:latin typeface="Times New Roman"/>
                <a:ea typeface="Times New Roman"/>
                <a:cs typeface="Times New Roman"/>
                <a:sym typeface="Times New Roman"/>
              </a:rPr>
              <a:t>事實</a:t>
            </a:r>
            <a:r>
              <a:rPr lang="en-US" sz="2800" b="0" i="0" u="none" dirty="0">
                <a:solidFill>
                  <a:srgbClr val="373737"/>
                </a:solidFill>
                <a:latin typeface="Times New Roman"/>
                <a:ea typeface="Times New Roman"/>
                <a:cs typeface="Times New Roman"/>
                <a:sym typeface="Times New Roman"/>
              </a:rPr>
              <a:t> : </a:t>
            </a:r>
            <a:r>
              <a:rPr lang="en-US" sz="2800" b="0" i="0" u="none" dirty="0" err="1">
                <a:solidFill>
                  <a:srgbClr val="373737"/>
                </a:solidFill>
                <a:latin typeface="Times New Roman"/>
                <a:ea typeface="Times New Roman"/>
                <a:cs typeface="Times New Roman"/>
                <a:sym typeface="Times New Roman"/>
              </a:rPr>
              <a:t>描述事件和經驗</a:t>
            </a:r>
            <a:endParaRPr sz="3200" b="0" i="0" u="none" dirty="0">
              <a:solidFill>
                <a:schemeClr val="dk1"/>
              </a:solidFill>
              <a:latin typeface="Times New Roman"/>
              <a:ea typeface="Times New Roman"/>
              <a:cs typeface="Times New Roman"/>
              <a:sym typeface="Times New Roman"/>
            </a:endParaRPr>
          </a:p>
          <a:p>
            <a:pPr marL="0" marR="0" lvl="0" indent="0" algn="l" rtl="0">
              <a:lnSpc>
                <a:spcPct val="100000"/>
              </a:lnSpc>
              <a:spcBef>
                <a:spcPts val="1200"/>
              </a:spcBef>
              <a:spcAft>
                <a:spcPts val="0"/>
              </a:spcAft>
              <a:buClr>
                <a:srgbClr val="373737"/>
              </a:buClr>
              <a:buSzPts val="2800"/>
              <a:buFont typeface="Times New Roman"/>
              <a:buNone/>
            </a:pPr>
            <a:r>
              <a:rPr lang="en-US" sz="2800" b="0" i="0" u="none" dirty="0">
                <a:solidFill>
                  <a:srgbClr val="373737"/>
                </a:solidFill>
                <a:latin typeface="Times New Roman"/>
                <a:ea typeface="Times New Roman"/>
                <a:cs typeface="Times New Roman"/>
                <a:sym typeface="Times New Roman"/>
              </a:rPr>
              <a:t>(2) Feelings </a:t>
            </a:r>
            <a:r>
              <a:rPr lang="en-US" sz="2800" b="0" i="0" u="none" dirty="0" err="1">
                <a:solidFill>
                  <a:srgbClr val="373737"/>
                </a:solidFill>
                <a:latin typeface="Times New Roman"/>
                <a:ea typeface="Times New Roman"/>
                <a:cs typeface="Times New Roman"/>
                <a:sym typeface="Times New Roman"/>
              </a:rPr>
              <a:t>感受</a:t>
            </a:r>
            <a:r>
              <a:rPr lang="en-US" sz="2800" b="0" i="0" u="none" dirty="0">
                <a:solidFill>
                  <a:srgbClr val="373737"/>
                </a:solidFill>
                <a:latin typeface="Times New Roman"/>
                <a:ea typeface="Times New Roman"/>
                <a:cs typeface="Times New Roman"/>
                <a:sym typeface="Times New Roman"/>
              </a:rPr>
              <a:t> : </a:t>
            </a:r>
            <a:r>
              <a:rPr lang="en-US" sz="2800" b="0" i="0" u="none" dirty="0" err="1">
                <a:solidFill>
                  <a:srgbClr val="373737"/>
                </a:solidFill>
                <a:latin typeface="Times New Roman"/>
                <a:ea typeface="Times New Roman"/>
                <a:cs typeface="Times New Roman"/>
                <a:sym typeface="Times New Roman"/>
              </a:rPr>
              <a:t>個人的主觀感受和情緒</a:t>
            </a:r>
            <a:endParaRPr dirty="0"/>
          </a:p>
          <a:p>
            <a:pPr marL="0" marR="0" lvl="0" indent="0" algn="l" rtl="0">
              <a:lnSpc>
                <a:spcPct val="100000"/>
              </a:lnSpc>
              <a:spcBef>
                <a:spcPts val="1200"/>
              </a:spcBef>
              <a:spcAft>
                <a:spcPts val="0"/>
              </a:spcAft>
              <a:buClr>
                <a:srgbClr val="373737"/>
              </a:buClr>
              <a:buSzPts val="2800"/>
              <a:buFont typeface="Times New Roman"/>
              <a:buNone/>
            </a:pPr>
            <a:r>
              <a:rPr lang="en-US" sz="2800" b="0" i="0" u="none" dirty="0">
                <a:solidFill>
                  <a:srgbClr val="373737"/>
                </a:solidFill>
                <a:latin typeface="Times New Roman"/>
                <a:ea typeface="Times New Roman"/>
                <a:cs typeface="Times New Roman"/>
                <a:sym typeface="Times New Roman"/>
              </a:rPr>
              <a:t>(3) Findings </a:t>
            </a:r>
            <a:r>
              <a:rPr lang="en-US" sz="2800" b="0" i="0" u="none" dirty="0" err="1">
                <a:solidFill>
                  <a:srgbClr val="373737"/>
                </a:solidFill>
                <a:latin typeface="Times New Roman"/>
                <a:ea typeface="Times New Roman"/>
                <a:cs typeface="Times New Roman"/>
                <a:sym typeface="Times New Roman"/>
              </a:rPr>
              <a:t>發現</a:t>
            </a:r>
            <a:r>
              <a:rPr lang="en-US" sz="2800" b="0" i="0" u="none" dirty="0">
                <a:solidFill>
                  <a:srgbClr val="373737"/>
                </a:solidFill>
                <a:latin typeface="Times New Roman"/>
                <a:ea typeface="Times New Roman"/>
                <a:cs typeface="Times New Roman"/>
                <a:sym typeface="Times New Roman"/>
              </a:rPr>
              <a:t> : </a:t>
            </a:r>
            <a:r>
              <a:rPr lang="en-US" sz="2800" b="0" i="0" u="none" dirty="0" err="1">
                <a:solidFill>
                  <a:srgbClr val="373737"/>
                </a:solidFill>
                <a:latin typeface="Times New Roman"/>
                <a:ea typeface="Times New Roman"/>
                <a:cs typeface="Times New Roman"/>
                <a:sym typeface="Times New Roman"/>
              </a:rPr>
              <a:t>總結經驗和意義</a:t>
            </a:r>
            <a:endParaRPr sz="2800" b="0" i="0" u="none" dirty="0">
              <a:solidFill>
                <a:schemeClr val="dk1"/>
              </a:solidFill>
              <a:latin typeface="Times New Roman"/>
              <a:ea typeface="Times New Roman"/>
              <a:cs typeface="Times New Roman"/>
              <a:sym typeface="Times New Roman"/>
            </a:endParaRPr>
          </a:p>
          <a:p>
            <a:pPr marL="0" marR="0" lvl="0" indent="0" algn="l" rtl="0">
              <a:lnSpc>
                <a:spcPct val="100000"/>
              </a:lnSpc>
              <a:spcBef>
                <a:spcPts val="1200"/>
              </a:spcBef>
              <a:spcAft>
                <a:spcPts val="0"/>
              </a:spcAft>
              <a:buClr>
                <a:srgbClr val="373737"/>
              </a:buClr>
              <a:buSzPts val="2800"/>
              <a:buFont typeface="Times New Roman"/>
              <a:buNone/>
            </a:pPr>
            <a:r>
              <a:rPr lang="en-US" sz="2800" b="0" i="0" u="none" dirty="0">
                <a:solidFill>
                  <a:srgbClr val="373737"/>
                </a:solidFill>
                <a:latin typeface="Times New Roman"/>
                <a:ea typeface="Times New Roman"/>
                <a:cs typeface="Times New Roman"/>
                <a:sym typeface="Times New Roman"/>
              </a:rPr>
              <a:t>(4) Future </a:t>
            </a:r>
            <a:r>
              <a:rPr lang="en-US" sz="2800" b="0" i="0" u="none" dirty="0" err="1">
                <a:solidFill>
                  <a:srgbClr val="373737"/>
                </a:solidFill>
                <a:latin typeface="Times New Roman"/>
                <a:ea typeface="Times New Roman"/>
                <a:cs typeface="Times New Roman"/>
                <a:sym typeface="Times New Roman"/>
              </a:rPr>
              <a:t>將來</a:t>
            </a:r>
            <a:r>
              <a:rPr lang="en-US" sz="2800" b="0" i="0" u="none" dirty="0">
                <a:solidFill>
                  <a:srgbClr val="373737"/>
                </a:solidFill>
                <a:latin typeface="Times New Roman"/>
                <a:ea typeface="Times New Roman"/>
                <a:cs typeface="Times New Roman"/>
                <a:sym typeface="Times New Roman"/>
              </a:rPr>
              <a:t> : </a:t>
            </a:r>
            <a:r>
              <a:rPr lang="en-US" sz="2800" b="0" i="0" u="none" dirty="0" err="1">
                <a:solidFill>
                  <a:srgbClr val="373737"/>
                </a:solidFill>
                <a:latin typeface="Times New Roman"/>
                <a:ea typeface="Times New Roman"/>
                <a:cs typeface="Times New Roman"/>
                <a:sym typeface="Times New Roman"/>
              </a:rPr>
              <a:t>思考如何把經驗應用在生活中</a:t>
            </a:r>
            <a:endParaRPr dirty="0"/>
          </a:p>
        </p:txBody>
      </p:sp>
      <p:sp>
        <p:nvSpPr>
          <p:cNvPr id="272" name="Google Shape;272;p31"/>
          <p:cNvSpPr txBox="1"/>
          <p:nvPr/>
        </p:nvSpPr>
        <p:spPr>
          <a:xfrm>
            <a:off x="238133" y="1618121"/>
            <a:ext cx="8382000" cy="553968"/>
          </a:xfrm>
          <a:prstGeom prst="rect">
            <a:avLst/>
          </a:prstGeom>
          <a:noFill/>
          <a:ln>
            <a:noFill/>
          </a:ln>
        </p:spPr>
        <p:txBody>
          <a:bodyPr spcFirstLastPara="1" wrap="square" lIns="91425" tIns="91425" rIns="91425" bIns="91425" anchor="t" anchorCtr="0">
            <a:spAutoFit/>
          </a:bodyPr>
          <a:lstStyle/>
          <a:p>
            <a:pPr lvl="0" algn="ctr">
              <a:buClr>
                <a:schemeClr val="dk1"/>
              </a:buClr>
              <a:buSzPts val="2400"/>
            </a:pPr>
            <a:r>
              <a:rPr lang="en-US" sz="2400" dirty="0" err="1">
                <a:solidFill>
                  <a:schemeClr val="dk1"/>
                </a:solidFill>
              </a:rPr>
              <a:t>每組員選定一種顏</a:t>
            </a:r>
            <a:r>
              <a:rPr lang="en-US" altLang="zh-HK" sz="2400" dirty="0" err="1">
                <a:solidFill>
                  <a:schemeClr val="dk1"/>
                </a:solidFill>
              </a:rPr>
              <a:t>色</a:t>
            </a:r>
            <a:r>
              <a:rPr lang="en-US" sz="2400" dirty="0" err="1">
                <a:solidFill>
                  <a:schemeClr val="dk1"/>
                </a:solidFill>
              </a:rPr>
              <a:t>的併圖，寫下你的得著</a:t>
            </a:r>
            <a:r>
              <a:rPr lang="en-US" sz="2400" dirty="0">
                <a:solidFill>
                  <a:schemeClr val="dk1"/>
                </a:solidFill>
              </a:rPr>
              <a:t>。</a:t>
            </a:r>
            <a:endParaRPr sz="1000" dirty="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14"/>
          <p:cNvPicPr preferRelativeResize="0"/>
          <p:nvPr/>
        </p:nvPicPr>
        <p:blipFill>
          <a:blip r:embed="rId3">
            <a:alphaModFix amt="54000"/>
          </a:blip>
          <a:stretch>
            <a:fillRect/>
          </a:stretch>
        </p:blipFill>
        <p:spPr>
          <a:xfrm>
            <a:off x="0" y="0"/>
            <a:ext cx="9226575" cy="6919926"/>
          </a:xfrm>
          <a:prstGeom prst="rect">
            <a:avLst/>
          </a:prstGeom>
          <a:noFill/>
          <a:ln>
            <a:noFill/>
          </a:ln>
          <a:effectLst>
            <a:outerShdw blurRad="57150" dist="19050" dir="5400000" algn="bl" rotWithShape="0">
              <a:srgbClr val="FA971D">
                <a:alpha val="0"/>
              </a:srgbClr>
            </a:outerShdw>
            <a:reflection stA="0" endPos="30000" dist="38100" dir="5400000" fadeDir="5400012" sy="-100000" algn="bl" rotWithShape="0"/>
          </a:effectLst>
        </p:spPr>
      </p:pic>
      <p:sp>
        <p:nvSpPr>
          <p:cNvPr id="101" name="Google Shape;101;p14"/>
          <p:cNvSpPr txBox="1"/>
          <p:nvPr/>
        </p:nvSpPr>
        <p:spPr>
          <a:xfrm>
            <a:off x="0" y="2895600"/>
            <a:ext cx="91440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sp>
        <p:nvSpPr>
          <p:cNvPr id="102" name="Google Shape;102;p14"/>
          <p:cNvSpPr txBox="1"/>
          <p:nvPr/>
        </p:nvSpPr>
        <p:spPr>
          <a:xfrm>
            <a:off x="2" y="817944"/>
            <a:ext cx="91440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5000">
                <a:solidFill>
                  <a:schemeClr val="dk1"/>
                </a:solidFill>
              </a:rPr>
              <a:t>                理財好管家</a:t>
            </a:r>
            <a:endParaRPr sz="5000">
              <a:solidFill>
                <a:schemeClr val="dk1"/>
              </a:solidFill>
            </a:endParaRPr>
          </a:p>
        </p:txBody>
      </p:sp>
      <p:sp>
        <p:nvSpPr>
          <p:cNvPr id="103" name="Google Shape;103;p14"/>
          <p:cNvSpPr txBox="1"/>
          <p:nvPr/>
        </p:nvSpPr>
        <p:spPr>
          <a:xfrm>
            <a:off x="1083118" y="1772238"/>
            <a:ext cx="6780600" cy="429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目錄</a:t>
            </a:r>
            <a:endParaRPr/>
          </a:p>
          <a:p>
            <a:pPr marL="0" marR="0" lvl="0" indent="0" algn="l" rtl="0">
              <a:lnSpc>
                <a:spcPct val="100000"/>
              </a:lnSpc>
              <a:spcBef>
                <a:spcPts val="84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            引言…………………....</a:t>
            </a:r>
            <a:endParaRPr/>
          </a:p>
          <a:p>
            <a:pPr marL="0" marR="0" lvl="0" indent="0" algn="l" rtl="0">
              <a:lnSpc>
                <a:spcPct val="100000"/>
              </a:lnSpc>
              <a:spcBef>
                <a:spcPts val="84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            資料搜集………..…….</a:t>
            </a:r>
            <a:endParaRPr/>
          </a:p>
          <a:p>
            <a:pPr marL="0" marR="0" lvl="0" indent="0" algn="l" rtl="0">
              <a:lnSpc>
                <a:spcPct val="100000"/>
              </a:lnSpc>
              <a:spcBef>
                <a:spcPts val="84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            個案探討…….…..</a:t>
            </a:r>
            <a:endParaRPr/>
          </a:p>
          <a:p>
            <a:pPr marL="0" marR="0" lvl="0" indent="0" algn="l" rtl="0">
              <a:lnSpc>
                <a:spcPct val="100000"/>
              </a:lnSpc>
              <a:spcBef>
                <a:spcPts val="84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            結論……………….…..</a:t>
            </a:r>
            <a:endParaRPr/>
          </a:p>
          <a:p>
            <a:pPr marL="0" marR="0" lvl="0" indent="0" algn="l" rtl="0">
              <a:lnSpc>
                <a:spcPct val="100000"/>
              </a:lnSpc>
              <a:spcBef>
                <a:spcPts val="84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            感想…………………...</a:t>
            </a:r>
            <a:endParaRPr/>
          </a:p>
          <a:p>
            <a:pPr marL="0" marR="0" lvl="0" indent="0" algn="l" rtl="0">
              <a:lnSpc>
                <a:spcPct val="100000"/>
              </a:lnSpc>
              <a:spcBef>
                <a:spcPts val="84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            參考資料……………...</a:t>
            </a:r>
            <a:endParaRPr/>
          </a:p>
          <a:p>
            <a:pPr marL="0" marR="0" lvl="0" indent="0" algn="l" rtl="0">
              <a:lnSpc>
                <a:spcPct val="100000"/>
              </a:lnSpc>
              <a:spcBef>
                <a:spcPts val="84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            鳴謝……………….…..</a:t>
            </a:r>
            <a:endParaRPr/>
          </a:p>
        </p:txBody>
      </p:sp>
      <p:sp>
        <p:nvSpPr>
          <p:cNvPr id="104" name="Google Shape;104;p14"/>
          <p:cNvSpPr txBox="1"/>
          <p:nvPr/>
        </p:nvSpPr>
        <p:spPr>
          <a:xfrm>
            <a:off x="341832" y="2935480"/>
            <a:ext cx="84603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pic>
        <p:nvPicPr>
          <p:cNvPr id="105" name="Google Shape;105;p14"/>
          <p:cNvPicPr preferRelativeResize="0"/>
          <p:nvPr/>
        </p:nvPicPr>
        <p:blipFill>
          <a:blip r:embed="rId4">
            <a:alphaModFix/>
          </a:blip>
          <a:stretch>
            <a:fillRect/>
          </a:stretch>
        </p:blipFill>
        <p:spPr>
          <a:xfrm>
            <a:off x="6367062" y="4591039"/>
            <a:ext cx="2686050" cy="2266950"/>
          </a:xfrm>
          <a:prstGeom prst="rect">
            <a:avLst/>
          </a:prstGeom>
          <a:noFill/>
          <a:ln>
            <a:noFill/>
          </a:ln>
        </p:spPr>
      </p:pic>
      <p:sp>
        <p:nvSpPr>
          <p:cNvPr id="106" name="Google Shape;106;p14"/>
          <p:cNvSpPr txBox="1"/>
          <p:nvPr/>
        </p:nvSpPr>
        <p:spPr>
          <a:xfrm>
            <a:off x="381000" y="2940050"/>
            <a:ext cx="83820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pic>
        <p:nvPicPr>
          <p:cNvPr id="107" name="Google Shape;107;p14"/>
          <p:cNvPicPr preferRelativeResize="0"/>
          <p:nvPr/>
        </p:nvPicPr>
        <p:blipFill>
          <a:blip r:embed="rId5">
            <a:alphaModFix/>
          </a:blip>
          <a:stretch>
            <a:fillRect/>
          </a:stretch>
        </p:blipFill>
        <p:spPr>
          <a:xfrm>
            <a:off x="6979176" y="237067"/>
            <a:ext cx="1707675" cy="11017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32"/>
          <p:cNvPicPr preferRelativeResize="0"/>
          <p:nvPr/>
        </p:nvPicPr>
        <p:blipFill>
          <a:blip r:embed="rId3">
            <a:alphaModFix/>
          </a:blip>
          <a:stretch>
            <a:fillRect/>
          </a:stretch>
        </p:blipFill>
        <p:spPr>
          <a:xfrm>
            <a:off x="0" y="0"/>
            <a:ext cx="9144000" cy="6858001"/>
          </a:xfrm>
          <a:prstGeom prst="rect">
            <a:avLst/>
          </a:prstGeom>
          <a:noFill/>
          <a:ln>
            <a:noFill/>
          </a:ln>
        </p:spPr>
      </p:pic>
      <p:sp>
        <p:nvSpPr>
          <p:cNvPr id="278" name="Google Shape;278;p32"/>
          <p:cNvSpPr txBox="1"/>
          <p:nvPr/>
        </p:nvSpPr>
        <p:spPr>
          <a:xfrm>
            <a:off x="2700337" y="1195387"/>
            <a:ext cx="234950" cy="584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600"/>
              <a:buFont typeface="Arial"/>
              <a:buNone/>
            </a:pPr>
            <a:endParaRPr sz="1600" b="0" i="0" u="none">
              <a:solidFill>
                <a:srgbClr val="373737"/>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373737"/>
              </a:buClr>
              <a:buSzPts val="1600"/>
              <a:buFont typeface="Times New Roman"/>
              <a:buNone/>
            </a:pPr>
            <a:r>
              <a:rPr lang="en-US" sz="1600" b="0" i="0" u="none">
                <a:solidFill>
                  <a:srgbClr val="373737"/>
                </a:solidFill>
                <a:latin typeface="Times New Roman"/>
                <a:ea typeface="Times New Roman"/>
                <a:cs typeface="Times New Roman"/>
                <a:sym typeface="Times New Roman"/>
              </a:rPr>
              <a:t> </a:t>
            </a:r>
            <a:endParaRPr/>
          </a:p>
        </p:txBody>
      </p:sp>
      <p:sp>
        <p:nvSpPr>
          <p:cNvPr id="279" name="Google Shape;279;p32"/>
          <p:cNvSpPr txBox="1"/>
          <p:nvPr/>
        </p:nvSpPr>
        <p:spPr>
          <a:xfrm>
            <a:off x="292100" y="284162"/>
            <a:ext cx="5051425"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73737"/>
              </a:buClr>
              <a:buSzPts val="2800"/>
              <a:buFont typeface="Times New Roman"/>
              <a:buNone/>
            </a:pPr>
            <a:r>
              <a:rPr lang="en-US" sz="2800" b="0" i="0" u="none">
                <a:solidFill>
                  <a:srgbClr val="373737"/>
                </a:solidFill>
                <a:latin typeface="Times New Roman"/>
                <a:ea typeface="Times New Roman"/>
                <a:cs typeface="Times New Roman"/>
                <a:sym typeface="Times New Roman"/>
              </a:rPr>
              <a:t>(1) Facts </a:t>
            </a:r>
            <a:r>
              <a:rPr lang="en-US" sz="2800" b="0" i="0" u="none">
                <a:solidFill>
                  <a:srgbClr val="373737"/>
                </a:solidFill>
                <a:latin typeface="Arial"/>
                <a:ea typeface="Arial"/>
                <a:cs typeface="Arial"/>
                <a:sym typeface="Arial"/>
              </a:rPr>
              <a:t>事實 : 描述事件和經驗</a:t>
            </a:r>
            <a:endParaRPr/>
          </a:p>
        </p:txBody>
      </p:sp>
      <p:sp>
        <p:nvSpPr>
          <p:cNvPr id="280" name="Google Shape;280;p32"/>
          <p:cNvSpPr txBox="1"/>
          <p:nvPr/>
        </p:nvSpPr>
        <p:spPr>
          <a:xfrm>
            <a:off x="244032" y="6151161"/>
            <a:ext cx="8558100" cy="37140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669900"/>
              </a:buClr>
              <a:buSzPts val="1800"/>
              <a:buFont typeface="Times New Roman"/>
              <a:buNone/>
            </a:pPr>
            <a:r>
              <a:rPr lang="en-US" sz="1800" b="1">
                <a:solidFill>
                  <a:srgbClr val="669900"/>
                </a:solidFill>
                <a:latin typeface="Times New Roman"/>
                <a:ea typeface="Times New Roman"/>
                <a:cs typeface="Times New Roman"/>
                <a:sym typeface="Times New Roman"/>
              </a:rPr>
              <a:t>                </a:t>
            </a:r>
            <a:r>
              <a:rPr lang="en-US" sz="1800" b="1" i="0" u="none">
                <a:solidFill>
                  <a:srgbClr val="669900"/>
                </a:solidFill>
                <a:latin typeface="Times New Roman"/>
                <a:ea typeface="Times New Roman"/>
                <a:cs typeface="Times New Roman"/>
                <a:sym typeface="Times New Roman"/>
              </a:rPr>
              <a:t>(孫希妍)</a:t>
            </a:r>
            <a:r>
              <a:rPr lang="en-US" sz="1800" b="1" i="0" u="none">
                <a:solidFill>
                  <a:schemeClr val="dk1"/>
                </a:solidFill>
                <a:latin typeface="Times New Roman"/>
                <a:ea typeface="Times New Roman"/>
                <a:cs typeface="Times New Roman"/>
                <a:sym typeface="Times New Roman"/>
              </a:rPr>
              <a:t>                               </a:t>
            </a:r>
            <a:r>
              <a:rPr lang="en-US" sz="1800" b="1" i="0" u="none">
                <a:solidFill>
                  <a:srgbClr val="FF6699"/>
                </a:solidFill>
                <a:latin typeface="Times New Roman"/>
                <a:ea typeface="Times New Roman"/>
                <a:cs typeface="Times New Roman"/>
                <a:sym typeface="Times New Roman"/>
              </a:rPr>
              <a:t>(</a:t>
            </a:r>
            <a:r>
              <a:rPr lang="en-US" sz="1800" b="1">
                <a:solidFill>
                  <a:srgbClr val="FF6699"/>
                </a:solidFill>
                <a:latin typeface="Times New Roman"/>
                <a:ea typeface="Times New Roman"/>
                <a:cs typeface="Times New Roman"/>
                <a:sym typeface="Times New Roman"/>
              </a:rPr>
              <a:t>吳烯坍</a:t>
            </a:r>
            <a:r>
              <a:rPr lang="en-US" sz="1800" b="1" i="0" u="none">
                <a:solidFill>
                  <a:srgbClr val="FF6699"/>
                </a:solidFill>
                <a:latin typeface="Times New Roman"/>
                <a:ea typeface="Times New Roman"/>
                <a:cs typeface="Times New Roman"/>
                <a:sym typeface="Times New Roman"/>
              </a:rPr>
              <a:t>)</a:t>
            </a:r>
            <a:r>
              <a:rPr lang="en-US" sz="1800" b="1" i="0" u="none">
                <a:solidFill>
                  <a:srgbClr val="339966"/>
                </a:solidFill>
                <a:latin typeface="Times New Roman"/>
                <a:ea typeface="Times New Roman"/>
                <a:cs typeface="Times New Roman"/>
                <a:sym typeface="Times New Roman"/>
              </a:rPr>
              <a:t>                           </a:t>
            </a:r>
            <a:endParaRPr/>
          </a:p>
        </p:txBody>
      </p:sp>
      <p:sp>
        <p:nvSpPr>
          <p:cNvPr id="281" name="Google Shape;281;p32"/>
          <p:cNvSpPr txBox="1"/>
          <p:nvPr/>
        </p:nvSpPr>
        <p:spPr>
          <a:xfrm>
            <a:off x="4818984" y="3233059"/>
            <a:ext cx="1414500" cy="52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solidFill>
                  <a:schemeClr val="dk1"/>
                </a:solidFill>
              </a:rPr>
              <a:t>韋芷盈</a:t>
            </a:r>
            <a:endParaRPr sz="2200">
              <a:solidFill>
                <a:schemeClr val="dk1"/>
              </a:solidFill>
            </a:endParaRPr>
          </a:p>
        </p:txBody>
      </p:sp>
      <p:sp>
        <p:nvSpPr>
          <p:cNvPr id="282" name="Google Shape;282;p32"/>
          <p:cNvSpPr txBox="1"/>
          <p:nvPr/>
        </p:nvSpPr>
        <p:spPr>
          <a:xfrm>
            <a:off x="341832" y="3063667"/>
            <a:ext cx="8460300" cy="675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3200">
              <a:solidFill>
                <a:schemeClr val="dk1"/>
              </a:solidFill>
            </a:endParaRPr>
          </a:p>
        </p:txBody>
      </p:sp>
      <p:grpSp>
        <p:nvGrpSpPr>
          <p:cNvPr id="284" name="Google Shape;284;p32"/>
          <p:cNvGrpSpPr/>
          <p:nvPr/>
        </p:nvGrpSpPr>
        <p:grpSpPr>
          <a:xfrm>
            <a:off x="292100" y="1195387"/>
            <a:ext cx="8356672" cy="5749882"/>
            <a:chOff x="2267740" y="-24417"/>
            <a:chExt cx="6840760" cy="5007736"/>
          </a:xfrm>
        </p:grpSpPr>
        <p:pic>
          <p:nvPicPr>
            <p:cNvPr id="285" name="Google Shape;285;p32" descr="Five Connected Jigsaw Puzzle Parts Line Stock Vector (Royalty Free)  2323488789 | Shutterstock"/>
            <p:cNvPicPr preferRelativeResize="0"/>
            <p:nvPr/>
          </p:nvPicPr>
          <p:blipFill rotWithShape="1">
            <a:blip r:embed="rId4">
              <a:alphaModFix/>
            </a:blip>
            <a:srcRect l="6844" t="8324" r="6740" b="15094"/>
            <a:stretch/>
          </p:blipFill>
          <p:spPr>
            <a:xfrm>
              <a:off x="2267740" y="-24417"/>
              <a:ext cx="6840760" cy="4320481"/>
            </a:xfrm>
            <a:prstGeom prst="rect">
              <a:avLst/>
            </a:prstGeom>
            <a:noFill/>
            <a:ln>
              <a:noFill/>
            </a:ln>
          </p:spPr>
        </p:pic>
        <p:sp>
          <p:nvSpPr>
            <p:cNvPr id="286" name="Google Shape;286;p32"/>
            <p:cNvSpPr txBox="1"/>
            <p:nvPr/>
          </p:nvSpPr>
          <p:spPr>
            <a:xfrm>
              <a:off x="2349610" y="157840"/>
              <a:ext cx="2126100" cy="1527858"/>
            </a:xfrm>
            <a:prstGeom prst="rect">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dirty="0" err="1">
                  <a:solidFill>
                    <a:schemeClr val="dk1"/>
                  </a:solidFill>
                </a:rPr>
                <a:t>在理財工作坊裏我學會了理財，例如：我會先分配好自己的零用錢，見到喜歡的東西，我就會給自己立下儲蓄目標，達到目標後，才能買</a:t>
              </a:r>
              <a:r>
                <a:rPr lang="zh-TW" altLang="en-US" sz="1800" dirty="0">
                  <a:solidFill>
                    <a:schemeClr val="dk1"/>
                  </a:solidFill>
                </a:rPr>
                <a:t>。</a:t>
              </a:r>
              <a:endParaRPr sz="1800" b="0" i="0" u="none" dirty="0">
                <a:solidFill>
                  <a:schemeClr val="dk1"/>
                </a:solidFill>
                <a:latin typeface="Arial"/>
                <a:ea typeface="Arial"/>
                <a:cs typeface="Arial"/>
                <a:sym typeface="Arial"/>
              </a:endParaRPr>
            </a:p>
          </p:txBody>
        </p:sp>
        <p:sp>
          <p:nvSpPr>
            <p:cNvPr id="287" name="Google Shape;287;p32"/>
            <p:cNvSpPr txBox="1"/>
            <p:nvPr/>
          </p:nvSpPr>
          <p:spPr>
            <a:xfrm>
              <a:off x="4601912" y="2236894"/>
              <a:ext cx="1800300" cy="321600"/>
            </a:xfrm>
            <a:prstGeom prst="rect">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88" name="Google Shape;288;p32"/>
            <p:cNvSpPr txBox="1"/>
            <p:nvPr/>
          </p:nvSpPr>
          <p:spPr>
            <a:xfrm>
              <a:off x="2267744" y="4621057"/>
              <a:ext cx="1870200" cy="321600"/>
            </a:xfrm>
            <a:prstGeom prst="rect">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89" name="Google Shape;289;p32"/>
            <p:cNvSpPr txBox="1"/>
            <p:nvPr/>
          </p:nvSpPr>
          <p:spPr>
            <a:xfrm>
              <a:off x="6987331" y="157337"/>
              <a:ext cx="1993500" cy="1903500"/>
            </a:xfrm>
            <a:prstGeom prst="rect">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en-US" sz="1700" i="1" dirty="0" err="1"/>
                <a:t>在理財工作坊裏，我學會了分清「需要」和「想要</a:t>
              </a:r>
              <a:r>
                <a:rPr lang="en-US" sz="1700" i="1" dirty="0"/>
                <a:t>」，</a:t>
              </a:r>
              <a:r>
                <a:rPr lang="en-US" sz="1700" i="1" dirty="0" err="1"/>
                <a:t>例如：在玩具店看到自己想買的玩具，我就會和自己說這個東西不需要，可以把買這個東西的錢拿來儲蓄</a:t>
              </a:r>
              <a:r>
                <a:rPr lang="en-US" sz="1700" i="1" dirty="0"/>
                <a:t>。</a:t>
              </a:r>
              <a:endParaRPr sz="1700" b="0" i="0" u="none" dirty="0">
                <a:latin typeface="Arial"/>
                <a:ea typeface="Arial"/>
                <a:cs typeface="Arial"/>
                <a:sym typeface="Arial"/>
              </a:endParaRPr>
            </a:p>
          </p:txBody>
        </p:sp>
        <p:sp>
          <p:nvSpPr>
            <p:cNvPr id="290" name="Google Shape;290;p32"/>
            <p:cNvSpPr txBox="1"/>
            <p:nvPr/>
          </p:nvSpPr>
          <p:spPr>
            <a:xfrm>
              <a:off x="6936081" y="4661719"/>
              <a:ext cx="1932300" cy="321600"/>
            </a:xfrm>
            <a:prstGeom prst="rect">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291" name="Google Shape;291;p32"/>
          <p:cNvSpPr txBox="1"/>
          <p:nvPr/>
        </p:nvSpPr>
        <p:spPr>
          <a:xfrm>
            <a:off x="3282766" y="1267945"/>
            <a:ext cx="2435100" cy="255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b="1" i="1" dirty="0" err="1">
                <a:solidFill>
                  <a:srgbClr val="783F04"/>
                </a:solidFill>
              </a:rPr>
              <a:t>在理財工作坊裏，我學會了分清「需要」和「想要</a:t>
            </a:r>
            <a:r>
              <a:rPr lang="en-US" sz="1900" b="1" i="1" dirty="0">
                <a:solidFill>
                  <a:srgbClr val="783F04"/>
                </a:solidFill>
              </a:rPr>
              <a:t>」，</a:t>
            </a:r>
            <a:r>
              <a:rPr lang="en-US" sz="1900" b="1" i="1" dirty="0" err="1">
                <a:solidFill>
                  <a:srgbClr val="783F04"/>
                </a:solidFill>
              </a:rPr>
              <a:t>例如：在文具舖裏我看到喜歡的筆袋，可是又想到自己家裏有很多，所以不需要</a:t>
            </a:r>
            <a:r>
              <a:rPr lang="en-US" sz="1900" b="1" i="1" dirty="0">
                <a:solidFill>
                  <a:srgbClr val="783F04"/>
                </a:solidFill>
              </a:rPr>
              <a:t>。</a:t>
            </a:r>
            <a:endParaRPr sz="1900" b="1" i="1" dirty="0">
              <a:solidFill>
                <a:srgbClr val="783F04"/>
              </a:solidFill>
            </a:endParaRPr>
          </a:p>
        </p:txBody>
      </p:sp>
      <p:sp>
        <p:nvSpPr>
          <p:cNvPr id="292" name="Google Shape;292;p32"/>
          <p:cNvSpPr txBox="1"/>
          <p:nvPr/>
        </p:nvSpPr>
        <p:spPr>
          <a:xfrm>
            <a:off x="408238" y="3771720"/>
            <a:ext cx="2597100" cy="2139600"/>
          </a:xfrm>
          <a:prstGeom prst="rect">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900" dirty="0">
                <a:solidFill>
                  <a:schemeClr val="dk1"/>
                </a:solidFill>
              </a:rPr>
              <a:t>在理財工作坊裏面，我學會了買東西前要想想是否需要，還是想要，例如：在服裝店看到很漂亮的衣服，但想起家裏已經有很多衣服了，所以不需要。</a:t>
            </a:r>
            <a:endParaRPr sz="1700" b="0" i="0" u="none" dirty="0">
              <a:solidFill>
                <a:schemeClr val="dk1"/>
              </a:solidFill>
              <a:latin typeface="Arial"/>
              <a:ea typeface="Arial"/>
              <a:cs typeface="Arial"/>
              <a:sym typeface="Arial"/>
            </a:endParaRPr>
          </a:p>
        </p:txBody>
      </p:sp>
      <p:sp>
        <p:nvSpPr>
          <p:cNvPr id="293" name="Google Shape;293;p32"/>
          <p:cNvSpPr txBox="1"/>
          <p:nvPr/>
        </p:nvSpPr>
        <p:spPr>
          <a:xfrm>
            <a:off x="3238120" y="3689716"/>
            <a:ext cx="26973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dirty="0" err="1">
                <a:solidFill>
                  <a:schemeClr val="dk1"/>
                </a:solidFill>
              </a:rPr>
              <a:t>在理財工作坊裏，我學會了分清這件東西是「需要」還是「想要</a:t>
            </a:r>
            <a:r>
              <a:rPr lang="en-US" sz="2000" dirty="0">
                <a:solidFill>
                  <a:schemeClr val="dk1"/>
                </a:solidFill>
              </a:rPr>
              <a:t>」。</a:t>
            </a:r>
            <a:r>
              <a:rPr lang="en-US" sz="2000" dirty="0" err="1">
                <a:solidFill>
                  <a:schemeClr val="dk1"/>
                </a:solidFill>
              </a:rPr>
              <a:t>例如，我我想買一款零食，可是想到家裏有不少零食，所以不需要再購買</a:t>
            </a:r>
            <a:r>
              <a:rPr lang="en-US" sz="2000" dirty="0">
                <a:solidFill>
                  <a:schemeClr val="dk1"/>
                </a:solidFill>
              </a:rPr>
              <a:t>。</a:t>
            </a:r>
            <a:endParaRPr sz="1900" dirty="0">
              <a:solidFill>
                <a:schemeClr val="dk1"/>
              </a:solidFill>
            </a:endParaRPr>
          </a:p>
        </p:txBody>
      </p:sp>
      <p:sp>
        <p:nvSpPr>
          <p:cNvPr id="19" name="Google Shape;299;p33"/>
          <p:cNvSpPr txBox="1"/>
          <p:nvPr/>
        </p:nvSpPr>
        <p:spPr>
          <a:xfrm>
            <a:off x="443397" y="804023"/>
            <a:ext cx="7599499" cy="37140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400"/>
              <a:buFont typeface="Times New Roman"/>
              <a:buNone/>
            </a:pPr>
            <a:r>
              <a:rPr lang="en-US" sz="1400" b="0" i="0" u="none">
                <a:solidFill>
                  <a:schemeClr val="dk1"/>
                </a:solidFill>
                <a:latin typeface="Times New Roman"/>
                <a:ea typeface="Times New Roman"/>
                <a:cs typeface="Times New Roman"/>
                <a:sym typeface="Times New Roman"/>
              </a:rPr>
              <a:t> </a:t>
            </a:r>
            <a:r>
              <a:rPr lang="en-US" sz="1800" b="1" i="0" u="none">
                <a:solidFill>
                  <a:srgbClr val="FF3300"/>
                </a:solidFill>
                <a:latin typeface="Times New Roman"/>
                <a:ea typeface="Times New Roman"/>
                <a:cs typeface="Times New Roman"/>
                <a:sym typeface="Times New Roman"/>
              </a:rPr>
              <a:t>(梁恩悦)                          </a:t>
            </a:r>
            <a:r>
              <a:rPr lang="en-US" sz="1800" b="1" i="0" u="none">
                <a:solidFill>
                  <a:schemeClr val="dk1"/>
                </a:solidFill>
                <a:latin typeface="Times New Roman"/>
                <a:ea typeface="Times New Roman"/>
                <a:cs typeface="Times New Roman"/>
                <a:sym typeface="Times New Roman"/>
              </a:rPr>
              <a:t> </a:t>
            </a:r>
            <a:r>
              <a:rPr lang="en-US" sz="1800" b="1" i="0" u="none">
                <a:solidFill>
                  <a:srgbClr val="FFC000"/>
                </a:solidFill>
                <a:latin typeface="Times New Roman"/>
                <a:ea typeface="Times New Roman"/>
                <a:cs typeface="Times New Roman"/>
                <a:sym typeface="Times New Roman"/>
              </a:rPr>
              <a:t>(韋芷盈)                          </a:t>
            </a:r>
            <a:r>
              <a:rPr lang="en-US" sz="1800" b="1" i="0" u="none">
                <a:solidFill>
                  <a:schemeClr val="dk1"/>
                </a:solidFill>
                <a:latin typeface="Times New Roman"/>
                <a:ea typeface="Times New Roman"/>
                <a:cs typeface="Times New Roman"/>
                <a:sym typeface="Times New Roman"/>
              </a:rPr>
              <a:t> </a:t>
            </a:r>
            <a:r>
              <a:rPr lang="en-US" sz="1800" b="1" i="0" u="none">
                <a:solidFill>
                  <a:srgbClr val="0099CC"/>
                </a:solidFill>
                <a:latin typeface="Times New Roman"/>
                <a:ea typeface="Times New Roman"/>
                <a:cs typeface="Times New Roman"/>
                <a:sym typeface="Times New Roman"/>
              </a:rPr>
              <a:t>(曾嘉恩)</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33"/>
          <p:cNvPicPr preferRelativeResize="0"/>
          <p:nvPr/>
        </p:nvPicPr>
        <p:blipFill>
          <a:blip r:embed="rId3">
            <a:alphaModFix/>
          </a:blip>
          <a:stretch>
            <a:fillRect/>
          </a:stretch>
        </p:blipFill>
        <p:spPr>
          <a:xfrm>
            <a:off x="0" y="0"/>
            <a:ext cx="9144000" cy="6857999"/>
          </a:xfrm>
          <a:prstGeom prst="rect">
            <a:avLst/>
          </a:prstGeom>
          <a:noFill/>
          <a:ln>
            <a:noFill/>
          </a:ln>
        </p:spPr>
      </p:pic>
      <p:sp>
        <p:nvSpPr>
          <p:cNvPr id="299" name="Google Shape;299;p33"/>
          <p:cNvSpPr txBox="1"/>
          <p:nvPr/>
        </p:nvSpPr>
        <p:spPr>
          <a:xfrm>
            <a:off x="392112" y="827087"/>
            <a:ext cx="8559900" cy="37140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400"/>
              <a:buFont typeface="Times New Roman"/>
              <a:buNone/>
            </a:pPr>
            <a:r>
              <a:rPr lang="en-US" sz="1400" b="0" i="0" u="none">
                <a:solidFill>
                  <a:schemeClr val="dk1"/>
                </a:solidFill>
                <a:latin typeface="Times New Roman"/>
                <a:ea typeface="Times New Roman"/>
                <a:cs typeface="Times New Roman"/>
                <a:sym typeface="Times New Roman"/>
              </a:rPr>
              <a:t> </a:t>
            </a:r>
            <a:r>
              <a:rPr lang="en-US" sz="1800" b="1" i="0" u="none">
                <a:solidFill>
                  <a:srgbClr val="FF3300"/>
                </a:solidFill>
                <a:latin typeface="Times New Roman"/>
                <a:ea typeface="Times New Roman"/>
                <a:cs typeface="Times New Roman"/>
                <a:sym typeface="Times New Roman"/>
              </a:rPr>
              <a:t>(梁恩悦)                          </a:t>
            </a:r>
            <a:r>
              <a:rPr lang="en-US" sz="1800" b="1" i="0" u="none">
                <a:solidFill>
                  <a:schemeClr val="dk1"/>
                </a:solidFill>
                <a:latin typeface="Times New Roman"/>
                <a:ea typeface="Times New Roman"/>
                <a:cs typeface="Times New Roman"/>
                <a:sym typeface="Times New Roman"/>
              </a:rPr>
              <a:t> </a:t>
            </a:r>
            <a:r>
              <a:rPr lang="en-US" sz="1800" b="1" i="0" u="none">
                <a:solidFill>
                  <a:srgbClr val="FFC000"/>
                </a:solidFill>
                <a:latin typeface="Times New Roman"/>
                <a:ea typeface="Times New Roman"/>
                <a:cs typeface="Times New Roman"/>
                <a:sym typeface="Times New Roman"/>
              </a:rPr>
              <a:t>(韋芷盈)                          </a:t>
            </a:r>
            <a:r>
              <a:rPr lang="en-US" sz="1800" b="1" i="0" u="none">
                <a:solidFill>
                  <a:schemeClr val="dk1"/>
                </a:solidFill>
                <a:latin typeface="Times New Roman"/>
                <a:ea typeface="Times New Roman"/>
                <a:cs typeface="Times New Roman"/>
                <a:sym typeface="Times New Roman"/>
              </a:rPr>
              <a:t> </a:t>
            </a:r>
            <a:r>
              <a:rPr lang="en-US" sz="1800" b="1" i="0" u="none">
                <a:solidFill>
                  <a:srgbClr val="0099CC"/>
                </a:solidFill>
                <a:latin typeface="Times New Roman"/>
                <a:ea typeface="Times New Roman"/>
                <a:cs typeface="Times New Roman"/>
                <a:sym typeface="Times New Roman"/>
              </a:rPr>
              <a:t>(曾嘉恩)</a:t>
            </a:r>
            <a:endParaRPr/>
          </a:p>
        </p:txBody>
      </p:sp>
      <p:sp>
        <p:nvSpPr>
          <p:cNvPr id="300" name="Google Shape;300;p33"/>
          <p:cNvSpPr txBox="1"/>
          <p:nvPr/>
        </p:nvSpPr>
        <p:spPr>
          <a:xfrm>
            <a:off x="2700337" y="1195387"/>
            <a:ext cx="234950" cy="584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600"/>
              <a:buFont typeface="Arial"/>
              <a:buNone/>
            </a:pPr>
            <a:endParaRPr sz="1600" b="0" i="0" u="none">
              <a:solidFill>
                <a:srgbClr val="373737"/>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373737"/>
              </a:buClr>
              <a:buSzPts val="1600"/>
              <a:buFont typeface="Times New Roman"/>
              <a:buNone/>
            </a:pPr>
            <a:r>
              <a:rPr lang="en-US" sz="1600" b="0" i="0" u="none">
                <a:solidFill>
                  <a:srgbClr val="373737"/>
                </a:solidFill>
                <a:latin typeface="Times New Roman"/>
                <a:ea typeface="Times New Roman"/>
                <a:cs typeface="Times New Roman"/>
                <a:sym typeface="Times New Roman"/>
              </a:rPr>
              <a:t> </a:t>
            </a:r>
            <a:endParaRPr/>
          </a:p>
        </p:txBody>
      </p:sp>
      <p:grpSp>
        <p:nvGrpSpPr>
          <p:cNvPr id="301" name="Google Shape;301;p33"/>
          <p:cNvGrpSpPr/>
          <p:nvPr/>
        </p:nvGrpSpPr>
        <p:grpSpPr>
          <a:xfrm>
            <a:off x="392810" y="1341360"/>
            <a:ext cx="8356672" cy="4960777"/>
            <a:chOff x="2123728" y="2060847"/>
            <a:chExt cx="6840760" cy="4320481"/>
          </a:xfrm>
        </p:grpSpPr>
        <p:pic>
          <p:nvPicPr>
            <p:cNvPr id="302" name="Google Shape;302;p33" descr="Five Connected Jigsaw Puzzle Parts Line Stock Vector (Royalty Free)  2323488789 | Shutterstock"/>
            <p:cNvPicPr preferRelativeResize="0"/>
            <p:nvPr/>
          </p:nvPicPr>
          <p:blipFill rotWithShape="1">
            <a:blip r:embed="rId4">
              <a:alphaModFix/>
            </a:blip>
            <a:srcRect l="6842" t="8327" r="6738" b="15088"/>
            <a:stretch/>
          </p:blipFill>
          <p:spPr>
            <a:xfrm>
              <a:off x="2123728" y="2060847"/>
              <a:ext cx="6840760" cy="4320481"/>
            </a:xfrm>
            <a:prstGeom prst="rect">
              <a:avLst/>
            </a:prstGeom>
            <a:noFill/>
            <a:ln>
              <a:noFill/>
            </a:ln>
          </p:spPr>
        </p:pic>
        <p:sp>
          <p:nvSpPr>
            <p:cNvPr id="303" name="Google Shape;303;p33"/>
            <p:cNvSpPr txBox="1"/>
            <p:nvPr/>
          </p:nvSpPr>
          <p:spPr>
            <a:xfrm>
              <a:off x="2267843" y="2236896"/>
              <a:ext cx="1937149" cy="1608273"/>
            </a:xfrm>
            <a:prstGeom prst="rect">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900">
                  <a:solidFill>
                    <a:schemeClr val="dk1"/>
                  </a:solidFill>
                </a:rPr>
                <a:t>在這個專題研習中，我覺得很難得可以去和同學分享自己的理財經驗和訪問他們的理財習慣，我覺得非常榮幸！</a:t>
              </a:r>
              <a:endParaRPr sz="1900" b="0" i="0" u="none">
                <a:solidFill>
                  <a:schemeClr val="dk1"/>
                </a:solidFill>
                <a:latin typeface="Arial"/>
                <a:ea typeface="Arial"/>
                <a:cs typeface="Arial"/>
                <a:sym typeface="Arial"/>
              </a:endParaRPr>
            </a:p>
          </p:txBody>
        </p:sp>
        <p:sp>
          <p:nvSpPr>
            <p:cNvPr id="304" name="Google Shape;304;p33"/>
            <p:cNvSpPr txBox="1"/>
            <p:nvPr/>
          </p:nvSpPr>
          <p:spPr>
            <a:xfrm>
              <a:off x="4601912" y="2236894"/>
              <a:ext cx="1800300" cy="321600"/>
            </a:xfrm>
            <a:prstGeom prst="rect">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05" name="Google Shape;305;p33"/>
            <p:cNvSpPr txBox="1"/>
            <p:nvPr/>
          </p:nvSpPr>
          <p:spPr>
            <a:xfrm>
              <a:off x="2181125" y="4326383"/>
              <a:ext cx="1927706" cy="1929934"/>
            </a:xfrm>
            <a:prstGeom prst="rect">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300">
                  <a:solidFill>
                    <a:schemeClr val="dk1"/>
                  </a:solidFill>
                </a:rPr>
                <a:t>在這專題研習中，我獲益良多，亦很開心能和同學分享自己的利財習慣！</a:t>
              </a:r>
              <a:endParaRPr sz="2300">
                <a:solidFill>
                  <a:schemeClr val="dk1"/>
                </a:solidFill>
              </a:endParaRPr>
            </a:p>
            <a:p>
              <a:pPr marL="0" marR="0" lvl="0" indent="0" algn="l" rtl="0">
                <a:lnSpc>
                  <a:spcPct val="100000"/>
                </a:lnSpc>
                <a:spcBef>
                  <a:spcPts val="0"/>
                </a:spcBef>
                <a:spcAft>
                  <a:spcPts val="0"/>
                </a:spcAft>
                <a:buNone/>
              </a:pPr>
              <a:r>
                <a:rPr lang="en-US" sz="2300">
                  <a:solidFill>
                    <a:schemeClr val="dk1"/>
                  </a:solidFill>
                </a:rPr>
                <a:t>                    </a:t>
              </a:r>
              <a:endParaRPr sz="2500">
                <a:solidFill>
                  <a:schemeClr val="dk1"/>
                </a:solidFill>
              </a:endParaRPr>
            </a:p>
          </p:txBody>
        </p:sp>
        <p:sp>
          <p:nvSpPr>
            <p:cNvPr id="306" name="Google Shape;306;p33"/>
            <p:cNvSpPr txBox="1"/>
            <p:nvPr/>
          </p:nvSpPr>
          <p:spPr>
            <a:xfrm>
              <a:off x="4671778" y="4661719"/>
              <a:ext cx="1800300" cy="321600"/>
            </a:xfrm>
            <a:prstGeom prst="rect">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308" name="Google Shape;308;p33"/>
          <p:cNvSpPr txBox="1"/>
          <p:nvPr/>
        </p:nvSpPr>
        <p:spPr>
          <a:xfrm>
            <a:off x="292100" y="6376987"/>
            <a:ext cx="8558100" cy="37140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69900"/>
              </a:buClr>
              <a:buSzPts val="1800"/>
              <a:buFont typeface="Times New Roman"/>
              <a:buNone/>
            </a:pPr>
            <a:r>
              <a:rPr lang="en-US" sz="1800" b="1">
                <a:solidFill>
                  <a:srgbClr val="669900"/>
                </a:solidFill>
                <a:latin typeface="Times New Roman"/>
                <a:ea typeface="Times New Roman"/>
                <a:cs typeface="Times New Roman"/>
                <a:sym typeface="Times New Roman"/>
              </a:rPr>
              <a:t>                </a:t>
            </a:r>
            <a:r>
              <a:rPr lang="en-US" sz="1800" b="1" i="0" u="none">
                <a:solidFill>
                  <a:srgbClr val="669900"/>
                </a:solidFill>
                <a:latin typeface="Times New Roman"/>
                <a:ea typeface="Times New Roman"/>
                <a:cs typeface="Times New Roman"/>
                <a:sym typeface="Times New Roman"/>
              </a:rPr>
              <a:t>(孫希妍)</a:t>
            </a:r>
            <a:r>
              <a:rPr lang="en-US" sz="1800" b="1" i="0" u="none">
                <a:solidFill>
                  <a:schemeClr val="dk1"/>
                </a:solidFill>
                <a:latin typeface="Times New Roman"/>
                <a:ea typeface="Times New Roman"/>
                <a:cs typeface="Times New Roman"/>
                <a:sym typeface="Times New Roman"/>
              </a:rPr>
              <a:t>                               </a:t>
            </a:r>
            <a:r>
              <a:rPr lang="en-US" sz="1800" b="1" i="0" u="none">
                <a:solidFill>
                  <a:srgbClr val="FF6699"/>
                </a:solidFill>
                <a:latin typeface="Times New Roman"/>
                <a:ea typeface="Times New Roman"/>
                <a:cs typeface="Times New Roman"/>
                <a:sym typeface="Times New Roman"/>
              </a:rPr>
              <a:t>(</a:t>
            </a:r>
            <a:r>
              <a:rPr lang="en-US" sz="1800" b="1">
                <a:solidFill>
                  <a:srgbClr val="FF6699"/>
                </a:solidFill>
                <a:latin typeface="Times New Roman"/>
                <a:ea typeface="Times New Roman"/>
                <a:cs typeface="Times New Roman"/>
                <a:sym typeface="Times New Roman"/>
              </a:rPr>
              <a:t>吳烯坍</a:t>
            </a:r>
            <a:r>
              <a:rPr lang="en-US" sz="1800" b="1" i="0" u="none">
                <a:solidFill>
                  <a:srgbClr val="FF6699"/>
                </a:solidFill>
                <a:latin typeface="Times New Roman"/>
                <a:ea typeface="Times New Roman"/>
                <a:cs typeface="Times New Roman"/>
                <a:sym typeface="Times New Roman"/>
              </a:rPr>
              <a:t>)</a:t>
            </a:r>
            <a:r>
              <a:rPr lang="en-US" sz="1800" b="1" i="0" u="none">
                <a:solidFill>
                  <a:srgbClr val="339966"/>
                </a:solidFill>
                <a:latin typeface="Times New Roman"/>
                <a:ea typeface="Times New Roman"/>
                <a:cs typeface="Times New Roman"/>
                <a:sym typeface="Times New Roman"/>
              </a:rPr>
              <a:t>                           </a:t>
            </a:r>
            <a:endParaRPr/>
          </a:p>
        </p:txBody>
      </p:sp>
      <p:sp>
        <p:nvSpPr>
          <p:cNvPr id="309" name="Google Shape;309;p33"/>
          <p:cNvSpPr txBox="1"/>
          <p:nvPr/>
        </p:nvSpPr>
        <p:spPr>
          <a:xfrm>
            <a:off x="158023" y="237175"/>
            <a:ext cx="6732600" cy="525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73737"/>
              </a:buClr>
              <a:buSzPts val="2800"/>
              <a:buFont typeface="Times New Roman"/>
              <a:buNone/>
            </a:pPr>
            <a:r>
              <a:rPr lang="en-US" sz="2800" b="0" i="0" u="none">
                <a:solidFill>
                  <a:srgbClr val="373737"/>
                </a:solidFill>
                <a:latin typeface="Times New Roman"/>
                <a:ea typeface="Times New Roman"/>
                <a:cs typeface="Times New Roman"/>
                <a:sym typeface="Times New Roman"/>
              </a:rPr>
              <a:t> (2) Feelings 感受 : 個人的主觀感受和情緒</a:t>
            </a:r>
            <a:endParaRPr/>
          </a:p>
        </p:txBody>
      </p:sp>
      <p:sp>
        <p:nvSpPr>
          <p:cNvPr id="310" name="Google Shape;310;p33"/>
          <p:cNvSpPr txBox="1"/>
          <p:nvPr/>
        </p:nvSpPr>
        <p:spPr>
          <a:xfrm>
            <a:off x="4572000" y="2782500"/>
            <a:ext cx="1409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a:solidFill>
                <a:schemeClr val="dk1"/>
              </a:solidFill>
            </a:endParaRPr>
          </a:p>
        </p:txBody>
      </p:sp>
      <p:sp>
        <p:nvSpPr>
          <p:cNvPr id="311" name="Google Shape;311;p33"/>
          <p:cNvSpPr txBox="1"/>
          <p:nvPr/>
        </p:nvSpPr>
        <p:spPr>
          <a:xfrm>
            <a:off x="6168339" y="1528538"/>
            <a:ext cx="2614800" cy="201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chemeClr val="dk1"/>
                </a:solidFill>
              </a:rPr>
              <a:t>在這個專題研習中，我很開心能和同學分享我學到的知識，我覺得很難得。</a:t>
            </a:r>
            <a:endParaRPr sz="2400">
              <a:solidFill>
                <a:schemeClr val="dk1"/>
              </a:solidFill>
            </a:endParaRPr>
          </a:p>
        </p:txBody>
      </p:sp>
      <p:sp>
        <p:nvSpPr>
          <p:cNvPr id="312" name="Google Shape;312;p33"/>
          <p:cNvSpPr txBox="1"/>
          <p:nvPr/>
        </p:nvSpPr>
        <p:spPr>
          <a:xfrm>
            <a:off x="4941600" y="4886850"/>
            <a:ext cx="27300" cy="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200">
              <a:solidFill>
                <a:schemeClr val="dk1"/>
              </a:solidFill>
            </a:endParaRPr>
          </a:p>
        </p:txBody>
      </p:sp>
      <p:sp>
        <p:nvSpPr>
          <p:cNvPr id="313" name="Google Shape;313;p33"/>
          <p:cNvSpPr txBox="1"/>
          <p:nvPr/>
        </p:nvSpPr>
        <p:spPr>
          <a:xfrm>
            <a:off x="3504300" y="4188725"/>
            <a:ext cx="22998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a:solidFill>
                  <a:schemeClr val="dk1"/>
                </a:solidFill>
              </a:rPr>
              <a:t>在整體來說我感到非常高興，因為我獲益良多。</a:t>
            </a:r>
            <a:endParaRPr sz="2500">
              <a:solidFill>
                <a:schemeClr val="dk1"/>
              </a:solidFill>
            </a:endParaRPr>
          </a:p>
        </p:txBody>
      </p:sp>
      <p:sp>
        <p:nvSpPr>
          <p:cNvPr id="314" name="Google Shape;314;p33"/>
          <p:cNvSpPr txBox="1"/>
          <p:nvPr/>
        </p:nvSpPr>
        <p:spPr>
          <a:xfrm>
            <a:off x="3401911" y="1526463"/>
            <a:ext cx="22998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chemeClr val="dk1"/>
                </a:solidFill>
              </a:rPr>
              <a:t>在這個專題研習中，我感到自己獲益良多，因為我在訪問過程中，同學分享了很多理財的習慣。</a:t>
            </a:r>
            <a:endParaRPr sz="2000">
              <a:solidFill>
                <a:schemeClr val="dk1"/>
              </a:solidFill>
            </a:endParaRPr>
          </a:p>
          <a:p>
            <a:pPr marL="0" lvl="0" indent="0" algn="l" rtl="0">
              <a:spcBef>
                <a:spcPts val="0"/>
              </a:spcBef>
              <a:spcAft>
                <a:spcPts val="0"/>
              </a:spcAft>
              <a:buNone/>
            </a:pPr>
            <a:endParaRPr sz="20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34"/>
          <p:cNvPicPr preferRelativeResize="0"/>
          <p:nvPr/>
        </p:nvPicPr>
        <p:blipFill>
          <a:blip r:embed="rId3">
            <a:alphaModFix/>
          </a:blip>
          <a:stretch>
            <a:fillRect/>
          </a:stretch>
        </p:blipFill>
        <p:spPr>
          <a:xfrm>
            <a:off x="0" y="0"/>
            <a:ext cx="9144001" cy="6858001"/>
          </a:xfrm>
          <a:prstGeom prst="rect">
            <a:avLst/>
          </a:prstGeom>
          <a:noFill/>
          <a:ln>
            <a:noFill/>
          </a:ln>
        </p:spPr>
      </p:pic>
      <p:sp>
        <p:nvSpPr>
          <p:cNvPr id="320" name="Google Shape;320;p34"/>
          <p:cNvSpPr txBox="1"/>
          <p:nvPr/>
        </p:nvSpPr>
        <p:spPr>
          <a:xfrm>
            <a:off x="392112" y="827087"/>
            <a:ext cx="8559900" cy="37140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400"/>
              <a:buFont typeface="Times New Roman"/>
              <a:buNone/>
            </a:pPr>
            <a:r>
              <a:rPr lang="en-US" sz="1400" b="0" i="0" u="none">
                <a:solidFill>
                  <a:schemeClr val="dk1"/>
                </a:solidFill>
                <a:latin typeface="Times New Roman"/>
                <a:ea typeface="Times New Roman"/>
                <a:cs typeface="Times New Roman"/>
                <a:sym typeface="Times New Roman"/>
              </a:rPr>
              <a:t> </a:t>
            </a:r>
            <a:r>
              <a:rPr lang="en-US" sz="1800" b="1" i="0" u="none">
                <a:solidFill>
                  <a:srgbClr val="FF3300"/>
                </a:solidFill>
                <a:latin typeface="Times New Roman"/>
                <a:ea typeface="Times New Roman"/>
                <a:cs typeface="Times New Roman"/>
                <a:sym typeface="Times New Roman"/>
              </a:rPr>
              <a:t>(梁恩悅)                          </a:t>
            </a:r>
            <a:r>
              <a:rPr lang="en-US" sz="1800" b="1" i="0" u="none">
                <a:solidFill>
                  <a:schemeClr val="dk1"/>
                </a:solidFill>
                <a:latin typeface="Times New Roman"/>
                <a:ea typeface="Times New Roman"/>
                <a:cs typeface="Times New Roman"/>
                <a:sym typeface="Times New Roman"/>
              </a:rPr>
              <a:t> </a:t>
            </a:r>
            <a:r>
              <a:rPr lang="en-US" sz="1800" b="1" i="0" u="none">
                <a:solidFill>
                  <a:srgbClr val="FFC000"/>
                </a:solidFill>
                <a:latin typeface="Times New Roman"/>
                <a:ea typeface="Times New Roman"/>
                <a:cs typeface="Times New Roman"/>
                <a:sym typeface="Times New Roman"/>
              </a:rPr>
              <a:t>(韋芷盈)                          </a:t>
            </a:r>
            <a:r>
              <a:rPr lang="en-US" sz="1800" b="1" i="0" u="none">
                <a:solidFill>
                  <a:schemeClr val="dk1"/>
                </a:solidFill>
                <a:latin typeface="Times New Roman"/>
                <a:ea typeface="Times New Roman"/>
                <a:cs typeface="Times New Roman"/>
                <a:sym typeface="Times New Roman"/>
              </a:rPr>
              <a:t> </a:t>
            </a:r>
            <a:r>
              <a:rPr lang="en-US" sz="1800" b="1" i="0" u="none">
                <a:solidFill>
                  <a:srgbClr val="0099CC"/>
                </a:solidFill>
                <a:latin typeface="Times New Roman"/>
                <a:ea typeface="Times New Roman"/>
                <a:cs typeface="Times New Roman"/>
                <a:sym typeface="Times New Roman"/>
              </a:rPr>
              <a:t>(曾嘉恩)</a:t>
            </a:r>
            <a:endParaRPr/>
          </a:p>
        </p:txBody>
      </p:sp>
      <p:sp>
        <p:nvSpPr>
          <p:cNvPr id="321" name="Google Shape;321;p34"/>
          <p:cNvSpPr txBox="1"/>
          <p:nvPr/>
        </p:nvSpPr>
        <p:spPr>
          <a:xfrm>
            <a:off x="2700337" y="1195387"/>
            <a:ext cx="234950" cy="584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600"/>
              <a:buFont typeface="Arial"/>
              <a:buNone/>
            </a:pPr>
            <a:endParaRPr sz="1600" b="0" i="0" u="none">
              <a:solidFill>
                <a:srgbClr val="373737"/>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373737"/>
              </a:buClr>
              <a:buSzPts val="1600"/>
              <a:buFont typeface="Times New Roman"/>
              <a:buNone/>
            </a:pPr>
            <a:r>
              <a:rPr lang="en-US" sz="1600" b="0" i="0" u="none">
                <a:solidFill>
                  <a:srgbClr val="373737"/>
                </a:solidFill>
                <a:latin typeface="Times New Roman"/>
                <a:ea typeface="Times New Roman"/>
                <a:cs typeface="Times New Roman"/>
                <a:sym typeface="Times New Roman"/>
              </a:rPr>
              <a:t> </a:t>
            </a:r>
            <a:endParaRPr/>
          </a:p>
        </p:txBody>
      </p:sp>
      <p:grpSp>
        <p:nvGrpSpPr>
          <p:cNvPr id="322" name="Google Shape;322;p34"/>
          <p:cNvGrpSpPr/>
          <p:nvPr/>
        </p:nvGrpSpPr>
        <p:grpSpPr>
          <a:xfrm>
            <a:off x="401431" y="1288974"/>
            <a:ext cx="8448769" cy="4960787"/>
            <a:chOff x="2048338" y="2060838"/>
            <a:chExt cx="6916150" cy="4320490"/>
          </a:xfrm>
        </p:grpSpPr>
        <p:pic>
          <p:nvPicPr>
            <p:cNvPr id="323" name="Google Shape;323;p34" descr="Five Connected Jigsaw Puzzle Parts Line Stock Vector (Royalty Free)  2323488789 | Shutterstock"/>
            <p:cNvPicPr preferRelativeResize="0"/>
            <p:nvPr/>
          </p:nvPicPr>
          <p:blipFill rotWithShape="1">
            <a:blip r:embed="rId4">
              <a:alphaModFix/>
            </a:blip>
            <a:srcRect l="6842" t="8327" r="6738" b="15088"/>
            <a:stretch/>
          </p:blipFill>
          <p:spPr>
            <a:xfrm>
              <a:off x="2123728" y="2060847"/>
              <a:ext cx="6840760" cy="4320481"/>
            </a:xfrm>
            <a:prstGeom prst="rect">
              <a:avLst/>
            </a:prstGeom>
            <a:noFill/>
            <a:ln>
              <a:noFill/>
            </a:ln>
          </p:spPr>
        </p:pic>
        <p:sp>
          <p:nvSpPr>
            <p:cNvPr id="324" name="Google Shape;324;p34"/>
            <p:cNvSpPr txBox="1"/>
            <p:nvPr/>
          </p:nvSpPr>
          <p:spPr>
            <a:xfrm>
              <a:off x="2048338" y="2060838"/>
              <a:ext cx="2289900" cy="2024100"/>
            </a:xfrm>
            <a:prstGeom prst="rect">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dirty="0" err="1">
                  <a:solidFill>
                    <a:schemeClr val="dk1"/>
                  </a:solidFill>
                </a:rPr>
                <a:t>以前的我總是看到喜歡的東西就買</a:t>
              </a:r>
              <a:r>
                <a:rPr lang="en-US" sz="1800" dirty="0">
                  <a:solidFill>
                    <a:schemeClr val="dk1"/>
                  </a:solidFill>
                </a:rPr>
                <a:t>，，但理財工作房令我明白到要從小時就培養理財的好習慣，這樣我們就能在急需用錢的時候應急了。所以我們應該要好好管理自己的金錢，並善用他們。</a:t>
              </a:r>
              <a:endParaRPr sz="1800" b="0" i="0" u="none" dirty="0">
                <a:solidFill>
                  <a:schemeClr val="dk1"/>
                </a:solidFill>
                <a:latin typeface="Arial"/>
                <a:ea typeface="Arial"/>
                <a:cs typeface="Arial"/>
                <a:sym typeface="Arial"/>
              </a:endParaRPr>
            </a:p>
          </p:txBody>
        </p:sp>
        <p:sp>
          <p:nvSpPr>
            <p:cNvPr id="325" name="Google Shape;325;p34"/>
            <p:cNvSpPr txBox="1"/>
            <p:nvPr/>
          </p:nvSpPr>
          <p:spPr>
            <a:xfrm>
              <a:off x="4601912" y="2236894"/>
              <a:ext cx="1800300" cy="323400"/>
            </a:xfrm>
            <a:prstGeom prst="rect">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26" name="Google Shape;326;p34"/>
            <p:cNvSpPr txBox="1"/>
            <p:nvPr/>
          </p:nvSpPr>
          <p:spPr>
            <a:xfrm>
              <a:off x="2293137" y="4481262"/>
              <a:ext cx="1800300" cy="1608600"/>
            </a:xfrm>
            <a:prstGeom prst="rect">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900" dirty="0" err="1">
                  <a:solidFill>
                    <a:schemeClr val="dk1"/>
                  </a:solidFill>
                </a:rPr>
                <a:t>我以前看到喜歡的小食就會買，但理財工作坊提醒我們要善用金錢，因為父母賺錢</a:t>
              </a:r>
              <a:r>
                <a:rPr lang="en-US" sz="1900" dirty="0">
                  <a:solidFill>
                    <a:schemeClr val="dk1"/>
                  </a:solidFill>
                </a:rPr>
                <a:t>𣎴</a:t>
              </a:r>
              <a:r>
                <a:rPr lang="en-US" sz="1900" dirty="0" err="1">
                  <a:solidFill>
                    <a:schemeClr val="dk1"/>
                  </a:solidFill>
                </a:rPr>
                <a:t>易。有</a:t>
              </a:r>
              <a:endParaRPr sz="1900" dirty="0">
                <a:solidFill>
                  <a:schemeClr val="dk1"/>
                </a:solidFill>
              </a:endParaRPr>
            </a:p>
            <a:p>
              <a:pPr marL="0" marR="0" lvl="0" indent="0" algn="l" rtl="0">
                <a:lnSpc>
                  <a:spcPct val="100000"/>
                </a:lnSpc>
                <a:spcBef>
                  <a:spcPts val="0"/>
                </a:spcBef>
                <a:spcAft>
                  <a:spcPts val="0"/>
                </a:spcAft>
                <a:buNone/>
              </a:pPr>
              <a:r>
                <a:rPr lang="en-US" sz="1900" dirty="0">
                  <a:solidFill>
                    <a:schemeClr val="dk1"/>
                  </a:solidFill>
                </a:rPr>
                <a:t>                   </a:t>
              </a:r>
              <a:r>
                <a:rPr lang="en-US" sz="1900" dirty="0" err="1">
                  <a:solidFill>
                    <a:schemeClr val="dk1"/>
                  </a:solidFill>
                </a:rPr>
                <a:t>孫希妍</a:t>
              </a:r>
              <a:endParaRPr sz="1900" dirty="0">
                <a:solidFill>
                  <a:schemeClr val="dk1"/>
                </a:solidFill>
              </a:endParaRPr>
            </a:p>
          </p:txBody>
        </p:sp>
        <p:sp>
          <p:nvSpPr>
            <p:cNvPr id="327" name="Google Shape;327;p34"/>
            <p:cNvSpPr txBox="1"/>
            <p:nvPr/>
          </p:nvSpPr>
          <p:spPr>
            <a:xfrm>
              <a:off x="4671778" y="4661719"/>
              <a:ext cx="1800300" cy="323400"/>
            </a:xfrm>
            <a:prstGeom prst="rect">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28" name="Google Shape;328;p34"/>
            <p:cNvSpPr txBox="1"/>
            <p:nvPr/>
          </p:nvSpPr>
          <p:spPr>
            <a:xfrm>
              <a:off x="6846963" y="2173024"/>
              <a:ext cx="2023152" cy="1862922"/>
            </a:xfrm>
            <a:prstGeom prst="rect">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900">
                  <a:solidFill>
                    <a:schemeClr val="dk1"/>
                  </a:solidFill>
                </a:rPr>
                <a:t>我以前看到喜歡的東西就買，但理財工作坊提醒我要善用金錢，同時我亦明白金錢得來不易，因此我們更因該培養好理財的習慣。</a:t>
              </a:r>
              <a:endParaRPr sz="1900" b="0" i="0" u="none">
                <a:solidFill>
                  <a:schemeClr val="dk1"/>
                </a:solidFill>
                <a:latin typeface="Arial"/>
                <a:ea typeface="Arial"/>
                <a:cs typeface="Arial"/>
                <a:sym typeface="Arial"/>
              </a:endParaRPr>
            </a:p>
          </p:txBody>
        </p:sp>
      </p:grpSp>
      <p:sp>
        <p:nvSpPr>
          <p:cNvPr id="330" name="Google Shape;330;p34"/>
          <p:cNvSpPr txBox="1"/>
          <p:nvPr/>
        </p:nvSpPr>
        <p:spPr>
          <a:xfrm>
            <a:off x="292100" y="6376987"/>
            <a:ext cx="8558100" cy="37140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69900"/>
              </a:buClr>
              <a:buSzPts val="1800"/>
              <a:buFont typeface="Times New Roman"/>
              <a:buNone/>
            </a:pPr>
            <a:r>
              <a:rPr lang="en-US" sz="1800" b="1">
                <a:solidFill>
                  <a:srgbClr val="669900"/>
                </a:solidFill>
                <a:latin typeface="Times New Roman"/>
                <a:ea typeface="Times New Roman"/>
                <a:cs typeface="Times New Roman"/>
                <a:sym typeface="Times New Roman"/>
              </a:rPr>
              <a:t>                  </a:t>
            </a:r>
            <a:r>
              <a:rPr lang="en-US" sz="1800" b="1" i="0" u="none">
                <a:solidFill>
                  <a:srgbClr val="669900"/>
                </a:solidFill>
                <a:latin typeface="Times New Roman"/>
                <a:ea typeface="Times New Roman"/>
                <a:cs typeface="Times New Roman"/>
                <a:sym typeface="Times New Roman"/>
              </a:rPr>
              <a:t>(</a:t>
            </a:r>
            <a:r>
              <a:rPr lang="en-US" sz="1800" b="1">
                <a:solidFill>
                  <a:srgbClr val="669900"/>
                </a:solidFill>
                <a:latin typeface="Times New Roman"/>
                <a:ea typeface="Times New Roman"/>
                <a:cs typeface="Times New Roman"/>
                <a:sym typeface="Times New Roman"/>
              </a:rPr>
              <a:t>孫希妍</a:t>
            </a:r>
            <a:r>
              <a:rPr lang="en-US" sz="1800" b="1" i="0" u="none">
                <a:solidFill>
                  <a:srgbClr val="669900"/>
                </a:solidFill>
                <a:latin typeface="Times New Roman"/>
                <a:ea typeface="Times New Roman"/>
                <a:cs typeface="Times New Roman"/>
                <a:sym typeface="Times New Roman"/>
              </a:rPr>
              <a:t>)</a:t>
            </a:r>
            <a:r>
              <a:rPr lang="en-US" sz="1800" b="1" i="0" u="none">
                <a:solidFill>
                  <a:schemeClr val="dk1"/>
                </a:solidFill>
                <a:latin typeface="Times New Roman"/>
                <a:ea typeface="Times New Roman"/>
                <a:cs typeface="Times New Roman"/>
                <a:sym typeface="Times New Roman"/>
              </a:rPr>
              <a:t>                               </a:t>
            </a:r>
            <a:r>
              <a:rPr lang="en-US" sz="1800" b="1" i="0" u="none">
                <a:solidFill>
                  <a:srgbClr val="FF6699"/>
                </a:solidFill>
                <a:latin typeface="Times New Roman"/>
                <a:ea typeface="Times New Roman"/>
                <a:cs typeface="Times New Roman"/>
                <a:sym typeface="Times New Roman"/>
              </a:rPr>
              <a:t>(</a:t>
            </a:r>
            <a:r>
              <a:rPr lang="en-US" sz="1800" b="1">
                <a:solidFill>
                  <a:srgbClr val="FF6699"/>
                </a:solidFill>
                <a:latin typeface="Times New Roman"/>
                <a:ea typeface="Times New Roman"/>
                <a:cs typeface="Times New Roman"/>
                <a:sym typeface="Times New Roman"/>
              </a:rPr>
              <a:t>吳烯坍</a:t>
            </a:r>
            <a:r>
              <a:rPr lang="en-US" sz="1800" b="1" i="0" u="none">
                <a:solidFill>
                  <a:srgbClr val="FF6699"/>
                </a:solidFill>
                <a:latin typeface="Times New Roman"/>
                <a:ea typeface="Times New Roman"/>
                <a:cs typeface="Times New Roman"/>
                <a:sym typeface="Times New Roman"/>
              </a:rPr>
              <a:t>)</a:t>
            </a:r>
            <a:r>
              <a:rPr lang="en-US" sz="1800" b="1" i="0" u="none">
                <a:solidFill>
                  <a:srgbClr val="339966"/>
                </a:solidFill>
                <a:latin typeface="Times New Roman"/>
                <a:ea typeface="Times New Roman"/>
                <a:cs typeface="Times New Roman"/>
                <a:sym typeface="Times New Roman"/>
              </a:rPr>
              <a:t>                          </a:t>
            </a:r>
            <a:endParaRPr/>
          </a:p>
        </p:txBody>
      </p:sp>
      <p:sp>
        <p:nvSpPr>
          <p:cNvPr id="331" name="Google Shape;331;p34"/>
          <p:cNvSpPr txBox="1"/>
          <p:nvPr/>
        </p:nvSpPr>
        <p:spPr>
          <a:xfrm>
            <a:off x="273050" y="212725"/>
            <a:ext cx="5618162"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73737"/>
              </a:buClr>
              <a:buSzPts val="2800"/>
              <a:buFont typeface="Times New Roman"/>
              <a:buNone/>
            </a:pPr>
            <a:r>
              <a:rPr lang="en-US" sz="2800" b="0" i="0" u="none">
                <a:solidFill>
                  <a:srgbClr val="373737"/>
                </a:solidFill>
                <a:latin typeface="Times New Roman"/>
                <a:ea typeface="Times New Roman"/>
                <a:cs typeface="Times New Roman"/>
                <a:sym typeface="Times New Roman"/>
              </a:rPr>
              <a:t>(3) Findings </a:t>
            </a:r>
            <a:r>
              <a:rPr lang="en-US" sz="2800" b="0" i="0" u="none">
                <a:solidFill>
                  <a:srgbClr val="373737"/>
                </a:solidFill>
                <a:latin typeface="Arial"/>
                <a:ea typeface="Arial"/>
                <a:cs typeface="Arial"/>
                <a:sym typeface="Arial"/>
              </a:rPr>
              <a:t>發現 : 總結經驗和意義</a:t>
            </a:r>
            <a:endParaRPr/>
          </a:p>
        </p:txBody>
      </p:sp>
      <p:sp>
        <p:nvSpPr>
          <p:cNvPr id="332" name="Google Shape;332;p34"/>
          <p:cNvSpPr txBox="1"/>
          <p:nvPr/>
        </p:nvSpPr>
        <p:spPr>
          <a:xfrm>
            <a:off x="3321468" y="1361357"/>
            <a:ext cx="2695200" cy="223135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b="1" dirty="0" err="1">
                <a:solidFill>
                  <a:schemeClr val="dk1"/>
                </a:solidFill>
              </a:rPr>
              <a:t>我以前十分浪費金錢，但理財工作坊提醒我要善用金錢，因為我們現在用的金錢全部都是父母以血汗換回來的，因此我們更加需要善用金錢</a:t>
            </a:r>
            <a:r>
              <a:rPr lang="en-US" sz="1900" b="1" dirty="0">
                <a:solidFill>
                  <a:schemeClr val="dk1"/>
                </a:solidFill>
              </a:rPr>
              <a:t>。</a:t>
            </a:r>
            <a:endParaRPr sz="1900" b="1" dirty="0">
              <a:solidFill>
                <a:schemeClr val="dk1"/>
              </a:solidFill>
            </a:endParaRPr>
          </a:p>
        </p:txBody>
      </p:sp>
      <p:sp>
        <p:nvSpPr>
          <p:cNvPr id="334" name="Google Shape;334;p34"/>
          <p:cNvSpPr txBox="1"/>
          <p:nvPr/>
        </p:nvSpPr>
        <p:spPr>
          <a:xfrm>
            <a:off x="3446150" y="4011325"/>
            <a:ext cx="2250000" cy="1754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rPr>
              <a:t>在我​小​時候，我常常動不動就要買東西，但理財工作坊教會了我把事物分成是「想要」還是「需要」，令我善用了金錢。</a:t>
            </a:r>
            <a:endParaRPr sz="17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35"/>
          <p:cNvPicPr preferRelativeResize="0"/>
          <p:nvPr/>
        </p:nvPicPr>
        <p:blipFill>
          <a:blip r:embed="rId3">
            <a:alphaModFix/>
          </a:blip>
          <a:stretch>
            <a:fillRect/>
          </a:stretch>
        </p:blipFill>
        <p:spPr>
          <a:xfrm>
            <a:off x="0" y="0"/>
            <a:ext cx="9144000" cy="6858001"/>
          </a:xfrm>
          <a:prstGeom prst="rect">
            <a:avLst/>
          </a:prstGeom>
          <a:noFill/>
          <a:ln>
            <a:noFill/>
          </a:ln>
        </p:spPr>
      </p:pic>
      <p:sp>
        <p:nvSpPr>
          <p:cNvPr id="340" name="Google Shape;340;p35"/>
          <p:cNvSpPr txBox="1"/>
          <p:nvPr/>
        </p:nvSpPr>
        <p:spPr>
          <a:xfrm>
            <a:off x="392112" y="827087"/>
            <a:ext cx="8559900" cy="37140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400"/>
              <a:buFont typeface="Times New Roman"/>
              <a:buNone/>
            </a:pPr>
            <a:r>
              <a:rPr lang="en-US" sz="1400" b="0" i="0" u="none">
                <a:solidFill>
                  <a:schemeClr val="dk1"/>
                </a:solidFill>
                <a:latin typeface="Times New Roman"/>
                <a:ea typeface="Times New Roman"/>
                <a:cs typeface="Times New Roman"/>
                <a:sym typeface="Times New Roman"/>
              </a:rPr>
              <a:t> </a:t>
            </a:r>
            <a:r>
              <a:rPr lang="en-US" sz="1800" b="1" i="0" u="none">
                <a:solidFill>
                  <a:srgbClr val="FF3300"/>
                </a:solidFill>
                <a:latin typeface="Times New Roman"/>
                <a:ea typeface="Times New Roman"/>
                <a:cs typeface="Times New Roman"/>
                <a:sym typeface="Times New Roman"/>
              </a:rPr>
              <a:t>(梁恩悦)                          </a:t>
            </a:r>
            <a:r>
              <a:rPr lang="en-US" sz="1800" b="1" i="0" u="none">
                <a:solidFill>
                  <a:schemeClr val="dk1"/>
                </a:solidFill>
                <a:latin typeface="Times New Roman"/>
                <a:ea typeface="Times New Roman"/>
                <a:cs typeface="Times New Roman"/>
                <a:sym typeface="Times New Roman"/>
              </a:rPr>
              <a:t> </a:t>
            </a:r>
            <a:r>
              <a:rPr lang="en-US" sz="1800" b="1" i="0" u="none">
                <a:solidFill>
                  <a:srgbClr val="FFC000"/>
                </a:solidFill>
                <a:latin typeface="Times New Roman"/>
                <a:ea typeface="Times New Roman"/>
                <a:cs typeface="Times New Roman"/>
                <a:sym typeface="Times New Roman"/>
              </a:rPr>
              <a:t>(韋芷盈)                          </a:t>
            </a:r>
            <a:r>
              <a:rPr lang="en-US" sz="1800" b="1" i="0" u="none">
                <a:solidFill>
                  <a:schemeClr val="dk1"/>
                </a:solidFill>
                <a:latin typeface="Times New Roman"/>
                <a:ea typeface="Times New Roman"/>
                <a:cs typeface="Times New Roman"/>
                <a:sym typeface="Times New Roman"/>
              </a:rPr>
              <a:t> </a:t>
            </a:r>
            <a:r>
              <a:rPr lang="en-US" sz="1800" b="1" i="0" u="none">
                <a:solidFill>
                  <a:srgbClr val="0099CC"/>
                </a:solidFill>
                <a:latin typeface="Times New Roman"/>
                <a:ea typeface="Times New Roman"/>
                <a:cs typeface="Times New Roman"/>
                <a:sym typeface="Times New Roman"/>
              </a:rPr>
              <a:t>(曾嘉恩)</a:t>
            </a:r>
            <a:endParaRPr/>
          </a:p>
        </p:txBody>
      </p:sp>
      <p:sp>
        <p:nvSpPr>
          <p:cNvPr id="341" name="Google Shape;341;p35"/>
          <p:cNvSpPr txBox="1"/>
          <p:nvPr/>
        </p:nvSpPr>
        <p:spPr>
          <a:xfrm>
            <a:off x="2700337" y="1195387"/>
            <a:ext cx="234950" cy="584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600"/>
              <a:buFont typeface="Arial"/>
              <a:buNone/>
            </a:pPr>
            <a:endParaRPr sz="1600" b="0" i="0" u="none">
              <a:solidFill>
                <a:srgbClr val="373737"/>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373737"/>
              </a:buClr>
              <a:buSzPts val="1600"/>
              <a:buFont typeface="Times New Roman"/>
              <a:buNone/>
            </a:pPr>
            <a:r>
              <a:rPr lang="en-US" sz="1600" b="0" i="0" u="none">
                <a:solidFill>
                  <a:srgbClr val="373737"/>
                </a:solidFill>
                <a:latin typeface="Times New Roman"/>
                <a:ea typeface="Times New Roman"/>
                <a:cs typeface="Times New Roman"/>
                <a:sym typeface="Times New Roman"/>
              </a:rPr>
              <a:t> </a:t>
            </a:r>
            <a:endParaRPr/>
          </a:p>
        </p:txBody>
      </p:sp>
      <p:grpSp>
        <p:nvGrpSpPr>
          <p:cNvPr id="342" name="Google Shape;342;p35"/>
          <p:cNvGrpSpPr/>
          <p:nvPr/>
        </p:nvGrpSpPr>
        <p:grpSpPr>
          <a:xfrm>
            <a:off x="397979" y="1306436"/>
            <a:ext cx="8356600" cy="4960937"/>
            <a:chOff x="2123728" y="2060847"/>
            <a:chExt cx="6840760" cy="4320481"/>
          </a:xfrm>
        </p:grpSpPr>
        <p:pic>
          <p:nvPicPr>
            <p:cNvPr id="343" name="Google Shape;343;p35" descr="Five Connected Jigsaw Puzzle Parts Line Stock Vector (Royalty Free)  2323488789 | Shutterstock"/>
            <p:cNvPicPr preferRelativeResize="0"/>
            <p:nvPr/>
          </p:nvPicPr>
          <p:blipFill rotWithShape="1">
            <a:blip r:embed="rId4">
              <a:alphaModFix/>
            </a:blip>
            <a:srcRect l="6842" t="8327" r="6738" b="15088"/>
            <a:stretch/>
          </p:blipFill>
          <p:spPr>
            <a:xfrm>
              <a:off x="2123728" y="2060847"/>
              <a:ext cx="6840760" cy="4320481"/>
            </a:xfrm>
            <a:prstGeom prst="rect">
              <a:avLst/>
            </a:prstGeom>
            <a:noFill/>
            <a:ln>
              <a:noFill/>
            </a:ln>
          </p:spPr>
        </p:pic>
        <p:sp>
          <p:nvSpPr>
            <p:cNvPr id="344" name="Google Shape;344;p35"/>
            <p:cNvSpPr txBox="1"/>
            <p:nvPr/>
          </p:nvSpPr>
          <p:spPr>
            <a:xfrm>
              <a:off x="2267744" y="2265353"/>
              <a:ext cx="1800300" cy="1781100"/>
            </a:xfrm>
            <a:prstGeom prst="rect">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a:solidFill>
                    <a:schemeClr val="dk1"/>
                  </a:solidFill>
                </a:rPr>
                <a:t>先分配好自己的零用錢，例如消費，儲蓄和日常開支這三部分，這樣就不會超出開支和令到自己胡亂消費了。</a:t>
              </a:r>
              <a:endParaRPr sz="1800" b="0" i="0" u="none">
                <a:solidFill>
                  <a:schemeClr val="dk1"/>
                </a:solidFill>
                <a:latin typeface="Arial"/>
                <a:ea typeface="Arial"/>
                <a:cs typeface="Arial"/>
                <a:sym typeface="Arial"/>
              </a:endParaRPr>
            </a:p>
          </p:txBody>
        </p:sp>
        <p:sp>
          <p:nvSpPr>
            <p:cNvPr id="345" name="Google Shape;345;p35"/>
            <p:cNvSpPr txBox="1"/>
            <p:nvPr/>
          </p:nvSpPr>
          <p:spPr>
            <a:xfrm>
              <a:off x="4601912" y="2236894"/>
              <a:ext cx="1800200" cy="1266996"/>
            </a:xfrm>
            <a:prstGeom prst="rect">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46" name="Google Shape;346;p35"/>
            <p:cNvSpPr txBox="1"/>
            <p:nvPr/>
          </p:nvSpPr>
          <p:spPr>
            <a:xfrm>
              <a:off x="2267744" y="4621057"/>
              <a:ext cx="1800300" cy="1622100"/>
            </a:xfrm>
            <a:prstGeom prst="rect">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300">
                  <a:solidFill>
                    <a:schemeClr val="dk1"/>
                  </a:solidFill>
                </a:rPr>
                <a:t>收到零用錢或利是錢時，我會先儲蓄，在有需要的時候拿出來用。</a:t>
              </a:r>
              <a:endParaRPr sz="2300" b="0" i="0" u="none">
                <a:solidFill>
                  <a:schemeClr val="dk1"/>
                </a:solidFill>
                <a:latin typeface="Arial"/>
                <a:ea typeface="Arial"/>
                <a:cs typeface="Arial"/>
                <a:sym typeface="Arial"/>
              </a:endParaRPr>
            </a:p>
          </p:txBody>
        </p:sp>
        <p:sp>
          <p:nvSpPr>
            <p:cNvPr id="347" name="Google Shape;347;p35"/>
            <p:cNvSpPr txBox="1"/>
            <p:nvPr/>
          </p:nvSpPr>
          <p:spPr>
            <a:xfrm>
              <a:off x="4671778" y="4661719"/>
              <a:ext cx="1800200" cy="1266996"/>
            </a:xfrm>
            <a:prstGeom prst="rect">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48" name="Google Shape;348;p35"/>
            <p:cNvSpPr txBox="1"/>
            <p:nvPr/>
          </p:nvSpPr>
          <p:spPr>
            <a:xfrm>
              <a:off x="6935984" y="2236896"/>
              <a:ext cx="1800300" cy="1588500"/>
            </a:xfrm>
            <a:prstGeom prst="rect">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900">
                  <a:solidFill>
                    <a:schemeClr val="dk1"/>
                  </a:solidFill>
                </a:rPr>
                <a:t>每次消費前我可以問下自己，這屬於「需要」還是「想要」，然後再問自己有沒有更低的價錢代替這個東西。</a:t>
              </a:r>
              <a:endParaRPr sz="1900" b="0" i="0" u="none">
                <a:solidFill>
                  <a:schemeClr val="dk1"/>
                </a:solidFill>
                <a:latin typeface="Arial"/>
                <a:ea typeface="Arial"/>
                <a:cs typeface="Arial"/>
                <a:sym typeface="Arial"/>
              </a:endParaRPr>
            </a:p>
          </p:txBody>
        </p:sp>
        <p:sp>
          <p:nvSpPr>
            <p:cNvPr id="349" name="Google Shape;349;p35"/>
            <p:cNvSpPr txBox="1"/>
            <p:nvPr/>
          </p:nvSpPr>
          <p:spPr>
            <a:xfrm>
              <a:off x="6936081" y="4780205"/>
              <a:ext cx="1800200" cy="1266996"/>
            </a:xfrm>
            <a:prstGeom prst="rect">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350" name="Google Shape;350;p35"/>
          <p:cNvSpPr txBox="1"/>
          <p:nvPr/>
        </p:nvSpPr>
        <p:spPr>
          <a:xfrm>
            <a:off x="292100" y="6376987"/>
            <a:ext cx="8558100" cy="37140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69900"/>
              </a:buClr>
              <a:buSzPts val="1800"/>
              <a:buFont typeface="Times New Roman"/>
              <a:buNone/>
            </a:pPr>
            <a:r>
              <a:rPr lang="en-US" sz="1800" b="1">
                <a:solidFill>
                  <a:srgbClr val="669900"/>
                </a:solidFill>
                <a:latin typeface="Times New Roman"/>
                <a:ea typeface="Times New Roman"/>
                <a:cs typeface="Times New Roman"/>
                <a:sym typeface="Times New Roman"/>
              </a:rPr>
              <a:t>                     </a:t>
            </a:r>
            <a:r>
              <a:rPr lang="en-US" sz="1800" b="1" i="0" u="none">
                <a:solidFill>
                  <a:srgbClr val="669900"/>
                </a:solidFill>
                <a:latin typeface="Times New Roman"/>
                <a:ea typeface="Times New Roman"/>
                <a:cs typeface="Times New Roman"/>
                <a:sym typeface="Times New Roman"/>
              </a:rPr>
              <a:t>(</a:t>
            </a:r>
            <a:r>
              <a:rPr lang="en-US" sz="1800" b="1">
                <a:solidFill>
                  <a:srgbClr val="669900"/>
                </a:solidFill>
                <a:latin typeface="Times New Roman"/>
                <a:ea typeface="Times New Roman"/>
                <a:cs typeface="Times New Roman"/>
                <a:sym typeface="Times New Roman"/>
              </a:rPr>
              <a:t>孫希妍</a:t>
            </a:r>
            <a:r>
              <a:rPr lang="en-US" sz="1800" b="1" i="0" u="none">
                <a:solidFill>
                  <a:srgbClr val="669900"/>
                </a:solidFill>
                <a:latin typeface="Times New Roman"/>
                <a:ea typeface="Times New Roman"/>
                <a:cs typeface="Times New Roman"/>
                <a:sym typeface="Times New Roman"/>
              </a:rPr>
              <a:t>)</a:t>
            </a:r>
            <a:r>
              <a:rPr lang="en-US" sz="1800" b="1" i="0" u="none">
                <a:solidFill>
                  <a:schemeClr val="dk1"/>
                </a:solidFill>
                <a:latin typeface="Times New Roman"/>
                <a:ea typeface="Times New Roman"/>
                <a:cs typeface="Times New Roman"/>
                <a:sym typeface="Times New Roman"/>
              </a:rPr>
              <a:t>                            </a:t>
            </a:r>
            <a:r>
              <a:rPr lang="en-US" sz="1800" b="1" i="0" u="none">
                <a:solidFill>
                  <a:srgbClr val="FF6699"/>
                </a:solidFill>
                <a:latin typeface="Times New Roman"/>
                <a:ea typeface="Times New Roman"/>
                <a:cs typeface="Times New Roman"/>
                <a:sym typeface="Times New Roman"/>
              </a:rPr>
              <a:t>(</a:t>
            </a:r>
            <a:r>
              <a:rPr lang="en-US" sz="1800" b="1">
                <a:solidFill>
                  <a:srgbClr val="FF6699"/>
                </a:solidFill>
                <a:latin typeface="Times New Roman"/>
                <a:ea typeface="Times New Roman"/>
                <a:cs typeface="Times New Roman"/>
                <a:sym typeface="Times New Roman"/>
              </a:rPr>
              <a:t>吳烯坍</a:t>
            </a:r>
            <a:r>
              <a:rPr lang="en-US" sz="1800" b="1" i="0" u="none">
                <a:solidFill>
                  <a:srgbClr val="FF6699"/>
                </a:solidFill>
                <a:latin typeface="Times New Roman"/>
                <a:ea typeface="Times New Roman"/>
                <a:cs typeface="Times New Roman"/>
                <a:sym typeface="Times New Roman"/>
              </a:rPr>
              <a:t>)</a:t>
            </a:r>
            <a:r>
              <a:rPr lang="en-US" sz="1800" b="1" i="0" u="none">
                <a:solidFill>
                  <a:srgbClr val="339966"/>
                </a:solidFill>
                <a:latin typeface="Times New Roman"/>
                <a:ea typeface="Times New Roman"/>
                <a:cs typeface="Times New Roman"/>
                <a:sym typeface="Times New Roman"/>
              </a:rPr>
              <a:t>                           </a:t>
            </a:r>
            <a:endParaRPr/>
          </a:p>
        </p:txBody>
      </p:sp>
      <p:sp>
        <p:nvSpPr>
          <p:cNvPr id="351" name="Google Shape;351;p35"/>
          <p:cNvSpPr txBox="1"/>
          <p:nvPr/>
        </p:nvSpPr>
        <p:spPr>
          <a:xfrm>
            <a:off x="292100" y="250825"/>
            <a:ext cx="7388225"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73737"/>
              </a:buClr>
              <a:buSzPts val="2800"/>
              <a:buFont typeface="Times New Roman"/>
              <a:buNone/>
            </a:pPr>
            <a:r>
              <a:rPr lang="en-US" sz="2800" b="0" i="0" u="none">
                <a:solidFill>
                  <a:srgbClr val="373737"/>
                </a:solidFill>
                <a:latin typeface="Times New Roman"/>
                <a:ea typeface="Times New Roman"/>
                <a:cs typeface="Times New Roman"/>
                <a:sym typeface="Times New Roman"/>
              </a:rPr>
              <a:t>(4) Future 將來 : 思考如何把經驗應用在生活中</a:t>
            </a:r>
            <a:endParaRPr/>
          </a:p>
        </p:txBody>
      </p:sp>
      <p:sp>
        <p:nvSpPr>
          <p:cNvPr id="352" name="Google Shape;352;p35"/>
          <p:cNvSpPr txBox="1"/>
          <p:nvPr/>
        </p:nvSpPr>
        <p:spPr>
          <a:xfrm>
            <a:off x="3513698" y="1653267"/>
            <a:ext cx="2127300" cy="193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err="1">
                <a:solidFill>
                  <a:schemeClr val="dk1"/>
                </a:solidFill>
              </a:rPr>
              <a:t>如何將經驗應用在生活中？例如：先儲後使，當我們收到零用錢或利是錢時，我們應該先將錢儲蓄，當有需要的時候再拿出來</a:t>
            </a:r>
            <a:r>
              <a:rPr lang="en-US" sz="1600" dirty="0">
                <a:solidFill>
                  <a:schemeClr val="dk1"/>
                </a:solidFill>
              </a:rPr>
              <a:t>。</a:t>
            </a:r>
            <a:endParaRPr sz="1600" dirty="0">
              <a:solidFill>
                <a:schemeClr val="dk1"/>
              </a:solidFill>
            </a:endParaRPr>
          </a:p>
        </p:txBody>
      </p:sp>
      <p:sp>
        <p:nvSpPr>
          <p:cNvPr id="354" name="Google Shape;354;p35"/>
          <p:cNvSpPr txBox="1"/>
          <p:nvPr/>
        </p:nvSpPr>
        <p:spPr>
          <a:xfrm>
            <a:off x="3538574" y="4253598"/>
            <a:ext cx="18564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chemeClr val="dk1"/>
                </a:solidFill>
              </a:rPr>
              <a:t>我會把消費後的消​費​​記錄在本子上讓讓自己明白到把金錢消費在哪裏</a:t>
            </a:r>
            <a:endParaRPr sz="2000">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36"/>
          <p:cNvPicPr preferRelativeResize="0"/>
          <p:nvPr/>
        </p:nvPicPr>
        <p:blipFill>
          <a:blip r:embed="rId3">
            <a:alphaModFix/>
          </a:blip>
          <a:stretch>
            <a:fillRect/>
          </a:stretch>
        </p:blipFill>
        <p:spPr>
          <a:xfrm>
            <a:off x="0" y="0"/>
            <a:ext cx="9144000" cy="6858001"/>
          </a:xfrm>
          <a:prstGeom prst="rect">
            <a:avLst/>
          </a:prstGeom>
          <a:noFill/>
          <a:ln>
            <a:noFill/>
          </a:ln>
        </p:spPr>
      </p:pic>
      <p:sp>
        <p:nvSpPr>
          <p:cNvPr id="360" name="Google Shape;360;p36"/>
          <p:cNvSpPr txBox="1"/>
          <p:nvPr/>
        </p:nvSpPr>
        <p:spPr>
          <a:xfrm>
            <a:off x="868026" y="290892"/>
            <a:ext cx="10212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chemeClr val="dk1"/>
                </a:solidFill>
              </a:rPr>
              <a:t>鳴謝</a:t>
            </a:r>
            <a:endParaRPr sz="3200">
              <a:solidFill>
                <a:schemeClr val="dk1"/>
              </a:solidFill>
            </a:endParaRPr>
          </a:p>
        </p:txBody>
      </p:sp>
      <p:pic>
        <p:nvPicPr>
          <p:cNvPr id="361" name="Google Shape;361;p36"/>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flipH="1">
            <a:off x="7657049" y="0"/>
            <a:ext cx="1486945" cy="954124"/>
          </a:xfrm>
          <a:prstGeom prst="rect">
            <a:avLst/>
          </a:prstGeom>
          <a:noFill/>
          <a:ln>
            <a:noFill/>
          </a:ln>
        </p:spPr>
      </p:pic>
      <p:pic>
        <p:nvPicPr>
          <p:cNvPr id="362" name="Google Shape;362;p36"/>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3" y="4965025"/>
            <a:ext cx="2008575" cy="1892976"/>
          </a:xfrm>
          <a:prstGeom prst="rect">
            <a:avLst/>
          </a:prstGeom>
          <a:noFill/>
          <a:ln>
            <a:noFill/>
          </a:ln>
        </p:spPr>
      </p:pic>
      <p:sp>
        <p:nvSpPr>
          <p:cNvPr id="363" name="Google Shape;363;p36"/>
          <p:cNvSpPr txBox="1"/>
          <p:nvPr/>
        </p:nvSpPr>
        <p:spPr>
          <a:xfrm>
            <a:off x="803931" y="1314851"/>
            <a:ext cx="7953000" cy="330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400">
                <a:solidFill>
                  <a:schemeClr val="dk1"/>
                </a:solidFill>
              </a:rPr>
              <a:t>感謝李主任在我們有困難時，細心教導我們。也感謝受訪同學，協助我們完成專題報告。感謝組員的合作，包括：五望班梁恩悦、韋芷盈、曾嘉恩、吳烯坍、孫希妍，在不明白的時候互相幫助。</a:t>
            </a:r>
            <a:endParaRPr sz="34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7"/>
          <p:cNvSpPr txBox="1">
            <a:spLocks noGrp="1"/>
          </p:cNvSpPr>
          <p:nvPr>
            <p:ph type="title"/>
          </p:nvPr>
        </p:nvSpPr>
        <p:spPr>
          <a:xfrm>
            <a:off x="623888" y="1709738"/>
            <a:ext cx="7886700" cy="2852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endParaRPr/>
          </a:p>
        </p:txBody>
      </p:sp>
      <p:sp>
        <p:nvSpPr>
          <p:cNvPr id="369" name="Google Shape;369;p37"/>
          <p:cNvSpPr txBox="1">
            <a:spLocks noGrp="1"/>
          </p:cNvSpPr>
          <p:nvPr>
            <p:ph type="body" idx="1"/>
          </p:nvPr>
        </p:nvSpPr>
        <p:spPr>
          <a:xfrm>
            <a:off x="623888" y="4589463"/>
            <a:ext cx="7886700" cy="15003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p>
        </p:txBody>
      </p:sp>
      <p:pic>
        <p:nvPicPr>
          <p:cNvPr id="370" name="Google Shape;370;p37"/>
          <p:cNvPicPr preferRelativeResize="0"/>
          <p:nvPr/>
        </p:nvPicPr>
        <p:blipFill>
          <a:blip r:embed="rId3">
            <a:alphaModFix/>
          </a:blip>
          <a:stretch>
            <a:fillRect/>
          </a:stretch>
        </p:blipFill>
        <p:spPr>
          <a:xfrm>
            <a:off x="0" y="0"/>
            <a:ext cx="9144001" cy="6857999"/>
          </a:xfrm>
          <a:prstGeom prst="rect">
            <a:avLst/>
          </a:prstGeom>
          <a:noFill/>
          <a:ln>
            <a:noFill/>
          </a:ln>
        </p:spPr>
      </p:pic>
      <p:sp>
        <p:nvSpPr>
          <p:cNvPr id="371" name="Google Shape;371;p37"/>
          <p:cNvSpPr txBox="1"/>
          <p:nvPr/>
        </p:nvSpPr>
        <p:spPr>
          <a:xfrm>
            <a:off x="518570" y="1709750"/>
            <a:ext cx="33495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chemeClr val="dk1"/>
                </a:solidFill>
              </a:rPr>
              <a:t>理財教育- 教育局</a:t>
            </a:r>
            <a:endParaRPr sz="3200">
              <a:solidFill>
                <a:schemeClr val="dk1"/>
              </a:solidFill>
            </a:endParaRPr>
          </a:p>
        </p:txBody>
      </p:sp>
      <p:sp>
        <p:nvSpPr>
          <p:cNvPr id="372" name="Google Shape;372;p37"/>
          <p:cNvSpPr txBox="1"/>
          <p:nvPr/>
        </p:nvSpPr>
        <p:spPr>
          <a:xfrm>
            <a:off x="518583" y="706967"/>
            <a:ext cx="24396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chemeClr val="dk1"/>
                </a:solidFill>
              </a:rPr>
              <a:t>參考資料</a:t>
            </a:r>
            <a:endParaRPr sz="3200">
              <a:solidFill>
                <a:schemeClr val="dk1"/>
              </a:solidFill>
            </a:endParaRPr>
          </a:p>
        </p:txBody>
      </p:sp>
      <p:sp>
        <p:nvSpPr>
          <p:cNvPr id="373" name="Google Shape;373;p37"/>
          <p:cNvSpPr txBox="1"/>
          <p:nvPr/>
        </p:nvSpPr>
        <p:spPr>
          <a:xfrm>
            <a:off x="518580" y="2566308"/>
            <a:ext cx="44361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chemeClr val="dk1"/>
                </a:solidFill>
              </a:rPr>
              <a:t>客戶財務規劃管理範例</a:t>
            </a:r>
            <a:endParaRPr sz="3200">
              <a:solidFill>
                <a:schemeClr val="dk1"/>
              </a:solidFill>
            </a:endParaRPr>
          </a:p>
        </p:txBody>
      </p:sp>
      <p:sp>
        <p:nvSpPr>
          <p:cNvPr id="374" name="Google Shape;374;p37"/>
          <p:cNvSpPr txBox="1"/>
          <p:nvPr/>
        </p:nvSpPr>
        <p:spPr>
          <a:xfrm>
            <a:off x="518570" y="3422849"/>
            <a:ext cx="33495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chemeClr val="dk1"/>
                </a:solidFill>
              </a:rPr>
              <a:t>個人理財規劃書</a:t>
            </a:r>
            <a:endParaRPr sz="3200">
              <a:solidFill>
                <a:schemeClr val="dk1"/>
              </a:solidFill>
            </a:endParaRPr>
          </a:p>
        </p:txBody>
      </p:sp>
      <p:sp>
        <p:nvSpPr>
          <p:cNvPr id="375" name="Google Shape;375;p37"/>
          <p:cNvSpPr txBox="1"/>
          <p:nvPr/>
        </p:nvSpPr>
        <p:spPr>
          <a:xfrm>
            <a:off x="518575" y="4279394"/>
            <a:ext cx="83820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chemeClr val="dk1"/>
                </a:solidFill>
              </a:rPr>
              <a:t>經營家庭財務規劃</a:t>
            </a:r>
            <a:endParaRPr sz="3200">
              <a:solidFill>
                <a:schemeClr val="dk1"/>
              </a:solidFill>
            </a:endParaRPr>
          </a:p>
        </p:txBody>
      </p:sp>
      <p:sp>
        <p:nvSpPr>
          <p:cNvPr id="376" name="Google Shape;376;p37"/>
          <p:cNvSpPr txBox="1"/>
          <p:nvPr/>
        </p:nvSpPr>
        <p:spPr>
          <a:xfrm>
            <a:off x="6512802" y="5886487"/>
            <a:ext cx="3349500" cy="55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chemeClr val="dk1"/>
                </a:solidFill>
              </a:rPr>
              <a:t>韋芷盈及孫希妍</a:t>
            </a:r>
            <a:endParaRPr sz="240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38"/>
          <p:cNvSpPr txBox="1"/>
          <p:nvPr/>
        </p:nvSpPr>
        <p:spPr>
          <a:xfrm>
            <a:off x="2522096" y="2508100"/>
            <a:ext cx="40998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chemeClr val="dk1"/>
                </a:solidFill>
              </a:rPr>
              <a:t>我哋嘅報告到此為止</a:t>
            </a:r>
            <a:endParaRPr sz="3200">
              <a:solidFill>
                <a:schemeClr val="dk1"/>
              </a:solidFill>
            </a:endParaRPr>
          </a:p>
        </p:txBody>
      </p:sp>
      <p:pic>
        <p:nvPicPr>
          <p:cNvPr id="382" name="Google Shape;382;p38"/>
          <p:cNvPicPr preferRelativeResize="0"/>
          <p:nvPr/>
        </p:nvPicPr>
        <p:blipFill rotWithShape="1">
          <a:blip r:embed="rId3">
            <a:alphaModFix/>
          </a:blip>
          <a:srcRect t="16038" b="16031"/>
          <a:stretch/>
        </p:blipFill>
        <p:spPr>
          <a:xfrm rot="-5400000">
            <a:off x="1126125" y="-1179475"/>
            <a:ext cx="6871325" cy="9224925"/>
          </a:xfrm>
          <a:prstGeom prst="rect">
            <a:avLst/>
          </a:prstGeom>
          <a:noFill/>
          <a:ln>
            <a:noFill/>
          </a:ln>
        </p:spPr>
      </p:pic>
      <p:pic>
        <p:nvPicPr>
          <p:cNvPr id="383" name="Google Shape;383;p38"/>
          <p:cNvPicPr preferRelativeResize="0"/>
          <p:nvPr/>
        </p:nvPicPr>
        <p:blipFill>
          <a:blip r:embed="rId4">
            <a:alphaModFix/>
          </a:blip>
          <a:stretch>
            <a:fillRect/>
          </a:stretch>
        </p:blipFill>
        <p:spPr>
          <a:xfrm>
            <a:off x="2286000" y="1405279"/>
            <a:ext cx="4572000" cy="3228975"/>
          </a:xfrm>
          <a:prstGeom prst="rect">
            <a:avLst/>
          </a:prstGeom>
          <a:noFill/>
          <a:ln>
            <a:noFill/>
          </a:ln>
        </p:spPr>
      </p:pic>
      <p:sp>
        <p:nvSpPr>
          <p:cNvPr id="384" name="Google Shape;384;p38"/>
          <p:cNvSpPr txBox="1"/>
          <p:nvPr/>
        </p:nvSpPr>
        <p:spPr>
          <a:xfrm>
            <a:off x="2630447" y="4642341"/>
            <a:ext cx="4572000" cy="116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dirty="0" err="1">
                <a:solidFill>
                  <a:schemeClr val="accent6"/>
                </a:solidFill>
              </a:rPr>
              <a:t>我們的匯報到此為止</a:t>
            </a:r>
            <a:endParaRPr sz="3200" dirty="0">
              <a:solidFill>
                <a:schemeClr val="accent6"/>
              </a:solidFill>
            </a:endParaRPr>
          </a:p>
          <a:p>
            <a:pPr marL="0" lvl="0" indent="0" algn="l" rtl="0">
              <a:spcBef>
                <a:spcPts val="0"/>
              </a:spcBef>
              <a:spcAft>
                <a:spcPts val="0"/>
              </a:spcAft>
              <a:buNone/>
            </a:pPr>
            <a:r>
              <a:rPr lang="en-US" sz="3200" dirty="0">
                <a:solidFill>
                  <a:schemeClr val="accent6"/>
                </a:solidFill>
              </a:rPr>
              <a:t>，</a:t>
            </a:r>
            <a:r>
              <a:rPr lang="en-US" sz="3200" dirty="0" err="1">
                <a:solidFill>
                  <a:schemeClr val="accent6"/>
                </a:solidFill>
              </a:rPr>
              <a:t>謝謝你們耐心聆聽</a:t>
            </a:r>
            <a:endParaRPr sz="3200" dirty="0">
              <a:solidFill>
                <a:schemeClr val="accent6"/>
              </a:solidFill>
            </a:endParaRPr>
          </a:p>
        </p:txBody>
      </p:sp>
      <p:pic>
        <p:nvPicPr>
          <p:cNvPr id="385" name="Google Shape;385;p38"/>
          <p:cNvPicPr preferRelativeResize="0"/>
          <p:nvPr/>
        </p:nvPicPr>
        <p:blipFill>
          <a:blip r:embed="rId5">
            <a:alphaModFix/>
          </a:blip>
          <a:stretch>
            <a:fillRect/>
          </a:stretch>
        </p:blipFill>
        <p:spPr>
          <a:xfrm>
            <a:off x="6621900" y="4634250"/>
            <a:ext cx="2286000" cy="2286000"/>
          </a:xfrm>
          <a:prstGeom prst="rect">
            <a:avLst/>
          </a:prstGeom>
          <a:noFill/>
          <a:ln>
            <a:noFill/>
          </a:ln>
        </p:spPr>
      </p:pic>
      <p:pic>
        <p:nvPicPr>
          <p:cNvPr id="386" name="Google Shape;386;p38"/>
          <p:cNvPicPr preferRelativeResize="0"/>
          <p:nvPr/>
        </p:nvPicPr>
        <p:blipFill>
          <a:blip r:embed="rId6">
            <a:alphaModFix/>
          </a:blip>
          <a:stretch>
            <a:fillRect/>
          </a:stretch>
        </p:blipFill>
        <p:spPr>
          <a:xfrm>
            <a:off x="150363" y="4634250"/>
            <a:ext cx="2371725" cy="1924050"/>
          </a:xfrm>
          <a:prstGeom prst="rect">
            <a:avLst/>
          </a:prstGeom>
          <a:noFill/>
          <a:ln>
            <a:noFill/>
          </a:ln>
        </p:spPr>
      </p:pic>
      <p:pic>
        <p:nvPicPr>
          <p:cNvPr id="387" name="Google Shape;387;p38"/>
          <p:cNvPicPr preferRelativeResize="0"/>
          <p:nvPr/>
        </p:nvPicPr>
        <p:blipFill>
          <a:blip r:embed="rId7">
            <a:alphaModFix/>
          </a:blip>
          <a:stretch>
            <a:fillRect/>
          </a:stretch>
        </p:blipFill>
        <p:spPr>
          <a:xfrm rot="-1216600">
            <a:off x="554695" y="552446"/>
            <a:ext cx="2472234" cy="2472234"/>
          </a:xfrm>
          <a:prstGeom prst="rect">
            <a:avLst/>
          </a:prstGeom>
          <a:noFill/>
          <a:ln>
            <a:noFill/>
          </a:ln>
        </p:spPr>
      </p:pic>
      <p:sp>
        <p:nvSpPr>
          <p:cNvPr id="388" name="Google Shape;388;p38"/>
          <p:cNvSpPr txBox="1"/>
          <p:nvPr/>
        </p:nvSpPr>
        <p:spPr>
          <a:xfrm>
            <a:off x="0" y="2905125"/>
            <a:ext cx="91440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pic>
        <p:nvPicPr>
          <p:cNvPr id="389" name="Google Shape;389;p38"/>
          <p:cNvPicPr preferRelativeResize="0"/>
          <p:nvPr/>
        </p:nvPicPr>
        <p:blipFill>
          <a:blip r:embed="rId8">
            <a:alphaModFix/>
          </a:blip>
          <a:stretch>
            <a:fillRect/>
          </a:stretch>
        </p:blipFill>
        <p:spPr>
          <a:xfrm rot="1253334">
            <a:off x="6688540" y="1829137"/>
            <a:ext cx="1238250" cy="2381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5"/>
          <p:cNvSpPr txBox="1"/>
          <p:nvPr/>
        </p:nvSpPr>
        <p:spPr>
          <a:xfrm>
            <a:off x="113901" y="258870"/>
            <a:ext cx="7777200" cy="76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4400"/>
              <a:buFont typeface="Arial"/>
              <a:buNone/>
            </a:pPr>
            <a:r>
              <a:rPr lang="en-US" sz="4400" b="0" i="0" u="none" strike="noStrike" cap="none">
                <a:solidFill>
                  <a:schemeClr val="dk1"/>
                </a:solidFill>
                <a:latin typeface="Arial"/>
                <a:ea typeface="Arial"/>
                <a:cs typeface="Arial"/>
                <a:sym typeface="Arial"/>
              </a:rPr>
              <a:t>引言:</a:t>
            </a:r>
            <a:endParaRPr sz="4400">
              <a:solidFill>
                <a:schemeClr val="dk1"/>
              </a:solidFill>
            </a:endParaRPr>
          </a:p>
        </p:txBody>
      </p:sp>
      <p:sp>
        <p:nvSpPr>
          <p:cNvPr id="113" name="Google Shape;113;p15"/>
          <p:cNvSpPr txBox="1"/>
          <p:nvPr/>
        </p:nvSpPr>
        <p:spPr>
          <a:xfrm>
            <a:off x="0" y="2895600"/>
            <a:ext cx="91440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sp>
        <p:nvSpPr>
          <p:cNvPr id="114" name="Google Shape;114;p15"/>
          <p:cNvSpPr txBox="1"/>
          <p:nvPr/>
        </p:nvSpPr>
        <p:spPr>
          <a:xfrm>
            <a:off x="12350" y="1488290"/>
            <a:ext cx="93678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sp>
        <p:nvSpPr>
          <p:cNvPr id="115" name="Google Shape;115;p15"/>
          <p:cNvSpPr txBox="1"/>
          <p:nvPr/>
        </p:nvSpPr>
        <p:spPr>
          <a:xfrm>
            <a:off x="7229875" y="5800379"/>
            <a:ext cx="15834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chemeClr val="dk1"/>
                </a:solidFill>
              </a:rPr>
              <a:t>第一組</a:t>
            </a:r>
            <a:endParaRPr sz="3200">
              <a:solidFill>
                <a:schemeClr val="dk1"/>
              </a:solidFill>
            </a:endParaRPr>
          </a:p>
        </p:txBody>
      </p:sp>
      <p:sp>
        <p:nvSpPr>
          <p:cNvPr id="116" name="Google Shape;116;p15"/>
          <p:cNvSpPr txBox="1"/>
          <p:nvPr/>
        </p:nvSpPr>
        <p:spPr>
          <a:xfrm>
            <a:off x="0" y="2895600"/>
            <a:ext cx="91440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sp>
        <p:nvSpPr>
          <p:cNvPr id="117" name="Google Shape;117;p15"/>
          <p:cNvSpPr txBox="1"/>
          <p:nvPr/>
        </p:nvSpPr>
        <p:spPr>
          <a:xfrm>
            <a:off x="124239" y="2895600"/>
            <a:ext cx="91440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sp>
        <p:nvSpPr>
          <p:cNvPr id="118" name="Google Shape;118;p15"/>
          <p:cNvSpPr/>
          <p:nvPr/>
        </p:nvSpPr>
        <p:spPr>
          <a:xfrm flipH="1">
            <a:off x="50" y="-167900"/>
            <a:ext cx="9380100" cy="7026000"/>
          </a:xfrm>
          <a:prstGeom prst="rect">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9" name="Google Shape;119;p15"/>
          <p:cNvSpPr/>
          <p:nvPr/>
        </p:nvSpPr>
        <p:spPr>
          <a:xfrm>
            <a:off x="516325" y="193200"/>
            <a:ext cx="8267400" cy="6080100"/>
          </a:xfrm>
          <a:prstGeom prst="rect">
            <a:avLst/>
          </a:prstGeom>
          <a:solidFill>
            <a:srgbClr val="D5A6B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0" name="Google Shape;120;p15"/>
          <p:cNvSpPr txBox="1"/>
          <p:nvPr/>
        </p:nvSpPr>
        <p:spPr>
          <a:xfrm>
            <a:off x="930200" y="1488300"/>
            <a:ext cx="77772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solidFill>
                  <a:schemeClr val="dk1"/>
                </a:solidFill>
                <a:latin typeface="Comic Sans MS"/>
                <a:ea typeface="Comic Sans MS"/>
                <a:cs typeface="Comic Sans MS"/>
                <a:sym typeface="Comic Sans MS"/>
              </a:rPr>
              <a:t>為了探討小學生的理財習慣，我們特地做了一個專題報告，希望能從活動和訪問中，了解小學生的理財習慣，並透過活動讓他們學會儲蓄，理性消費，學會量入為出等等，讓他們變成自己的理財小管家，管理好自己的金錢。</a:t>
            </a:r>
            <a:endParaRPr sz="3000">
              <a:solidFill>
                <a:schemeClr val="dk1"/>
              </a:solidFill>
              <a:latin typeface="Comic Sans MS"/>
              <a:ea typeface="Comic Sans MS"/>
              <a:cs typeface="Comic Sans MS"/>
              <a:sym typeface="Comic Sans MS"/>
            </a:endParaRPr>
          </a:p>
        </p:txBody>
      </p:sp>
      <p:sp>
        <p:nvSpPr>
          <p:cNvPr id="121" name="Google Shape;121;p15"/>
          <p:cNvSpPr txBox="1"/>
          <p:nvPr/>
        </p:nvSpPr>
        <p:spPr>
          <a:xfrm>
            <a:off x="852175" y="516470"/>
            <a:ext cx="21855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rgbClr val="741B47"/>
                </a:solidFill>
              </a:rPr>
              <a:t>引言:</a:t>
            </a:r>
            <a:endParaRPr sz="3200">
              <a:solidFill>
                <a:srgbClr val="741B47"/>
              </a:solidFill>
            </a:endParaRPr>
          </a:p>
        </p:txBody>
      </p:sp>
      <p:sp>
        <p:nvSpPr>
          <p:cNvPr id="122" name="Google Shape;122;p15"/>
          <p:cNvSpPr txBox="1"/>
          <p:nvPr/>
        </p:nvSpPr>
        <p:spPr>
          <a:xfrm>
            <a:off x="7292775" y="5442025"/>
            <a:ext cx="15834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rgbClr val="741B47"/>
                </a:solidFill>
              </a:rPr>
              <a:t>第一組</a:t>
            </a:r>
            <a:endParaRPr sz="3200">
              <a:solidFill>
                <a:srgbClr val="741B47"/>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16"/>
          <p:cNvPicPr preferRelativeResize="0"/>
          <p:nvPr/>
        </p:nvPicPr>
        <p:blipFill>
          <a:blip r:embed="rId3">
            <a:alphaModFix/>
          </a:blip>
          <a:stretch>
            <a:fillRect/>
          </a:stretch>
        </p:blipFill>
        <p:spPr>
          <a:xfrm rot="-5400000">
            <a:off x="1143000" y="-1137701"/>
            <a:ext cx="6873875" cy="9149276"/>
          </a:xfrm>
          <a:prstGeom prst="rect">
            <a:avLst/>
          </a:prstGeom>
          <a:noFill/>
          <a:ln>
            <a:noFill/>
          </a:ln>
        </p:spPr>
      </p:pic>
      <p:sp>
        <p:nvSpPr>
          <p:cNvPr id="128" name="Google Shape;128;p16"/>
          <p:cNvSpPr/>
          <p:nvPr/>
        </p:nvSpPr>
        <p:spPr>
          <a:xfrm>
            <a:off x="1420037" y="1544120"/>
            <a:ext cx="6192841" cy="3240088"/>
          </a:xfrm>
          <a:prstGeom prst="rect">
            <a:avLst/>
          </a:prstGeom>
        </p:spPr>
        <p:txBody>
          <a:bodyPr>
            <a:prstTxWarp prst="textPlain">
              <a:avLst/>
            </a:prstTxWarp>
          </a:bodyPr>
          <a:lstStyle/>
          <a:p>
            <a:pPr lvl="0" algn="l"/>
            <a:r>
              <a:rPr b="0" i="0">
                <a:ln>
                  <a:noFill/>
                </a:ln>
                <a:gradFill>
                  <a:gsLst>
                    <a:gs pos="0">
                      <a:srgbClr val="FF3300"/>
                    </a:gs>
                    <a:gs pos="100000">
                      <a:schemeClr val="folHlink"/>
                    </a:gs>
                  </a:gsLst>
                  <a:lin ang="5400000" scaled="0"/>
                </a:gradFill>
                <a:latin typeface="Arial"/>
              </a:rPr>
              <a:t>資料搜集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17"/>
          <p:cNvPicPr preferRelativeResize="0"/>
          <p:nvPr/>
        </p:nvPicPr>
        <p:blipFill>
          <a:blip r:embed="rId3">
            <a:alphaModFix/>
          </a:blip>
          <a:stretch>
            <a:fillRect/>
          </a:stretch>
        </p:blipFill>
        <p:spPr>
          <a:xfrm>
            <a:off x="0" y="0"/>
            <a:ext cx="9144000" cy="6970175"/>
          </a:xfrm>
          <a:prstGeom prst="rect">
            <a:avLst/>
          </a:prstGeom>
          <a:noFill/>
          <a:ln>
            <a:noFill/>
          </a:ln>
        </p:spPr>
      </p:pic>
      <p:sp>
        <p:nvSpPr>
          <p:cNvPr id="134" name="Google Shape;134;p17"/>
          <p:cNvSpPr txBox="1"/>
          <p:nvPr/>
        </p:nvSpPr>
        <p:spPr>
          <a:xfrm>
            <a:off x="2543558" y="174475"/>
            <a:ext cx="78387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chemeClr val="dk1"/>
                </a:solidFill>
              </a:rPr>
              <a:t>小學生如何善用金錢？</a:t>
            </a:r>
            <a:endParaRPr sz="3200">
              <a:solidFill>
                <a:schemeClr val="dk1"/>
              </a:solidFill>
            </a:endParaRPr>
          </a:p>
        </p:txBody>
      </p:sp>
      <p:sp>
        <p:nvSpPr>
          <p:cNvPr id="135" name="Google Shape;135;p17"/>
          <p:cNvSpPr txBox="1"/>
          <p:nvPr/>
        </p:nvSpPr>
        <p:spPr>
          <a:xfrm>
            <a:off x="351725" y="2150908"/>
            <a:ext cx="80592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rgbClr val="073763"/>
                </a:solidFill>
              </a:rPr>
              <a:t>2.把一部分金錢儲蓄起來，然後餘下的錢再用於購買自己需要的物品和想要的物品。</a:t>
            </a:r>
            <a:endParaRPr sz="3200">
              <a:solidFill>
                <a:srgbClr val="073763"/>
              </a:solidFill>
            </a:endParaRPr>
          </a:p>
        </p:txBody>
      </p:sp>
      <p:sp>
        <p:nvSpPr>
          <p:cNvPr id="136" name="Google Shape;136;p17"/>
          <p:cNvSpPr txBox="1"/>
          <p:nvPr/>
        </p:nvSpPr>
        <p:spPr>
          <a:xfrm>
            <a:off x="296710" y="3807494"/>
            <a:ext cx="7894800" cy="264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rgbClr val="073763"/>
                </a:solidFill>
              </a:rPr>
              <a:t>3.需要」和「想要」 ，也是一個十分重要的理財原則。第一， 「需要」</a:t>
            </a:r>
            <a:endParaRPr sz="3200">
              <a:solidFill>
                <a:srgbClr val="073763"/>
              </a:solidFill>
            </a:endParaRPr>
          </a:p>
          <a:p>
            <a:pPr marL="0" lvl="0" indent="0" algn="l" rtl="0">
              <a:spcBef>
                <a:spcPts val="0"/>
              </a:spcBef>
              <a:spcAft>
                <a:spcPts val="0"/>
              </a:spcAft>
              <a:buNone/>
            </a:pPr>
            <a:r>
              <a:rPr lang="en-US" sz="3200">
                <a:solidFill>
                  <a:srgbClr val="073763"/>
                </a:solidFill>
              </a:rPr>
              <a:t>是指一些必不可少的東西， 「想要」則是指一些你想要的</a:t>
            </a:r>
            <a:endParaRPr sz="3200">
              <a:solidFill>
                <a:srgbClr val="073763"/>
              </a:solidFill>
            </a:endParaRPr>
          </a:p>
          <a:p>
            <a:pPr marL="0" lvl="0" indent="0" algn="l" rtl="0">
              <a:spcBef>
                <a:spcPts val="0"/>
              </a:spcBef>
              <a:spcAft>
                <a:spcPts val="0"/>
              </a:spcAft>
              <a:buNone/>
            </a:pPr>
            <a:r>
              <a:rPr lang="en-US" sz="3200">
                <a:solidFill>
                  <a:srgbClr val="073763"/>
                </a:solidFill>
              </a:rPr>
              <a:t>，其實都是一些不太必要的東西。</a:t>
            </a:r>
            <a:endParaRPr sz="3200">
              <a:solidFill>
                <a:srgbClr val="073763"/>
              </a:solidFill>
            </a:endParaRPr>
          </a:p>
        </p:txBody>
      </p:sp>
      <p:sp>
        <p:nvSpPr>
          <p:cNvPr id="137" name="Google Shape;137;p17"/>
          <p:cNvSpPr txBox="1"/>
          <p:nvPr/>
        </p:nvSpPr>
        <p:spPr>
          <a:xfrm>
            <a:off x="7433102" y="6182700"/>
            <a:ext cx="17109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sp>
        <p:nvSpPr>
          <p:cNvPr id="138" name="Google Shape;138;p17"/>
          <p:cNvSpPr txBox="1"/>
          <p:nvPr/>
        </p:nvSpPr>
        <p:spPr>
          <a:xfrm>
            <a:off x="351725" y="930824"/>
            <a:ext cx="78948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rgbClr val="073763"/>
                </a:solidFill>
              </a:rPr>
              <a:t>1.可以把金錢分成以下幾種類別：儲蓄、日常需要、自己想要和捐款等</a:t>
            </a:r>
            <a:endParaRPr sz="3200">
              <a:solidFill>
                <a:srgbClr val="073763"/>
              </a:solidFill>
            </a:endParaRPr>
          </a:p>
          <a:p>
            <a:pPr marL="0" lvl="0" indent="0" algn="l" rtl="0">
              <a:spcBef>
                <a:spcPts val="0"/>
              </a:spcBef>
              <a:spcAft>
                <a:spcPts val="0"/>
              </a:spcAft>
              <a:buNone/>
            </a:pPr>
            <a:endParaRPr sz="3200">
              <a:solidFill>
                <a:schemeClr val="dk1"/>
              </a:solidFill>
            </a:endParaRPr>
          </a:p>
        </p:txBody>
      </p:sp>
      <p:pic>
        <p:nvPicPr>
          <p:cNvPr id="139" name="Google Shape;139;p17"/>
          <p:cNvPicPr preferRelativeResize="0"/>
          <p:nvPr/>
        </p:nvPicPr>
        <p:blipFill rotWithShape="1">
          <a:blip r:embed="rId4">
            <a:alphaModFix/>
          </a:blip>
          <a:srcRect l="291688" t="-563569" r="-17442" b="-558924"/>
          <a:stretch/>
        </p:blipFill>
        <p:spPr>
          <a:xfrm>
            <a:off x="682625" y="-56087"/>
            <a:ext cx="9144000" cy="69701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18"/>
          <p:cNvPicPr preferRelativeResize="0"/>
          <p:nvPr/>
        </p:nvPicPr>
        <p:blipFill>
          <a:blip r:embed="rId3">
            <a:alphaModFix/>
          </a:blip>
          <a:stretch>
            <a:fillRect/>
          </a:stretch>
        </p:blipFill>
        <p:spPr>
          <a:xfrm>
            <a:off x="0" y="0"/>
            <a:ext cx="9144000" cy="6857999"/>
          </a:xfrm>
          <a:prstGeom prst="rect">
            <a:avLst/>
          </a:prstGeom>
          <a:noFill/>
          <a:ln>
            <a:noFill/>
          </a:ln>
        </p:spPr>
      </p:pic>
      <p:sp>
        <p:nvSpPr>
          <p:cNvPr id="145" name="Google Shape;145;p18"/>
          <p:cNvSpPr/>
          <p:nvPr/>
        </p:nvSpPr>
        <p:spPr>
          <a:xfrm>
            <a:off x="1116012" y="1484312"/>
            <a:ext cx="6192842" cy="3313112"/>
          </a:xfrm>
          <a:prstGeom prst="rect">
            <a:avLst/>
          </a:prstGeom>
        </p:spPr>
        <p:txBody>
          <a:bodyPr>
            <a:prstTxWarp prst="textPlain">
              <a:avLst/>
            </a:prstTxWarp>
          </a:bodyPr>
          <a:lstStyle/>
          <a:p>
            <a:pPr lvl="0" algn="l"/>
            <a:r>
              <a:rPr b="0" i="0">
                <a:ln>
                  <a:noFill/>
                </a:ln>
                <a:gradFill>
                  <a:gsLst>
                    <a:gs pos="0">
                      <a:srgbClr val="FF3300"/>
                    </a:gs>
                    <a:gs pos="100000">
                      <a:schemeClr val="folHlink"/>
                    </a:gs>
                  </a:gsLst>
                  <a:lin ang="5400012" scaled="0"/>
                </a:gradFill>
                <a:latin typeface="Arial"/>
              </a:rPr>
              <a:t>個案探討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19"/>
          <p:cNvPicPr preferRelativeResize="0"/>
          <p:nvPr/>
        </p:nvPicPr>
        <p:blipFill>
          <a:blip r:embed="rId3">
            <a:alphaModFix/>
          </a:blip>
          <a:stretch>
            <a:fillRect/>
          </a:stretch>
        </p:blipFill>
        <p:spPr>
          <a:xfrm>
            <a:off x="0" y="0"/>
            <a:ext cx="9269299" cy="6857999"/>
          </a:xfrm>
          <a:prstGeom prst="rect">
            <a:avLst/>
          </a:prstGeom>
          <a:noFill/>
          <a:ln>
            <a:noFill/>
          </a:ln>
        </p:spPr>
      </p:pic>
      <p:sp>
        <p:nvSpPr>
          <p:cNvPr id="151" name="Google Shape;151;p19"/>
          <p:cNvSpPr txBox="1"/>
          <p:nvPr/>
        </p:nvSpPr>
        <p:spPr>
          <a:xfrm>
            <a:off x="0" y="2895600"/>
            <a:ext cx="91440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sp>
        <p:nvSpPr>
          <p:cNvPr id="152" name="Google Shape;152;p19"/>
          <p:cNvSpPr txBox="1"/>
          <p:nvPr/>
        </p:nvSpPr>
        <p:spPr>
          <a:xfrm>
            <a:off x="463400" y="577150"/>
            <a:ext cx="19092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3200"/>
              <a:buFont typeface="Arial"/>
              <a:buNone/>
            </a:pPr>
            <a:endParaRPr sz="3200">
              <a:solidFill>
                <a:schemeClr val="dk1"/>
              </a:solidFill>
            </a:endParaRPr>
          </a:p>
        </p:txBody>
      </p:sp>
      <p:sp>
        <p:nvSpPr>
          <p:cNvPr id="153" name="Google Shape;153;p19"/>
          <p:cNvSpPr txBox="1"/>
          <p:nvPr/>
        </p:nvSpPr>
        <p:spPr>
          <a:xfrm>
            <a:off x="0" y="2895600"/>
            <a:ext cx="91440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chemeClr val="dk1"/>
                </a:solidFill>
              </a:rPr>
              <a:t> </a:t>
            </a:r>
            <a:endParaRPr sz="3200">
              <a:solidFill>
                <a:schemeClr val="dk1"/>
              </a:solidFill>
            </a:endParaRPr>
          </a:p>
        </p:txBody>
      </p:sp>
      <p:sp>
        <p:nvSpPr>
          <p:cNvPr id="154" name="Google Shape;154;p19"/>
          <p:cNvSpPr txBox="1"/>
          <p:nvPr/>
        </p:nvSpPr>
        <p:spPr>
          <a:xfrm>
            <a:off x="0" y="2895600"/>
            <a:ext cx="91440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sp>
        <p:nvSpPr>
          <p:cNvPr id="155" name="Google Shape;155;p19"/>
          <p:cNvSpPr/>
          <p:nvPr/>
        </p:nvSpPr>
        <p:spPr>
          <a:xfrm>
            <a:off x="787100" y="577150"/>
            <a:ext cx="7749300" cy="573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6" name="Google Shape;156;p19"/>
          <p:cNvSpPr txBox="1"/>
          <p:nvPr/>
        </p:nvSpPr>
        <p:spPr>
          <a:xfrm>
            <a:off x="787100" y="1252450"/>
            <a:ext cx="7749300" cy="361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chemeClr val="dk1"/>
                </a:solidFill>
              </a:rPr>
              <a:t>我訪問了五望班曹翱飛：</a:t>
            </a:r>
            <a:endParaRPr sz="3200">
              <a:solidFill>
                <a:schemeClr val="dk1"/>
              </a:solidFill>
            </a:endParaRPr>
          </a:p>
          <a:p>
            <a:pPr marL="0" lvl="0" indent="0" algn="l" rtl="0">
              <a:spcBef>
                <a:spcPts val="0"/>
              </a:spcBef>
              <a:spcAft>
                <a:spcPts val="0"/>
              </a:spcAft>
              <a:buNone/>
            </a:pPr>
            <a:r>
              <a:rPr lang="en-US" sz="3200">
                <a:solidFill>
                  <a:schemeClr val="dk1"/>
                </a:solidFill>
              </a:rPr>
              <a:t>她的收入來源是利是，而她日常開支最主要是報興趣班的費用。她每年零用錢發放的方式是現金，而她會把她的儲蓄存入錢箱，她的儲蓄佔所有零用錢的百分之26%。她長大後他會給父母10%的家用，並且非常樂意作出捐獻行動。</a:t>
            </a:r>
            <a:endParaRPr sz="3200">
              <a:solidFill>
                <a:schemeClr val="dk1"/>
              </a:solidFill>
            </a:endParaRPr>
          </a:p>
        </p:txBody>
      </p:sp>
      <p:sp>
        <p:nvSpPr>
          <p:cNvPr id="157" name="Google Shape;157;p19"/>
          <p:cNvSpPr txBox="1"/>
          <p:nvPr/>
        </p:nvSpPr>
        <p:spPr>
          <a:xfrm>
            <a:off x="-237989" y="-8"/>
            <a:ext cx="30129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chemeClr val="dk1"/>
                </a:solidFill>
              </a:rPr>
              <a:t>（個案一）</a:t>
            </a:r>
            <a:endParaRPr sz="3200">
              <a:solidFill>
                <a:schemeClr val="dk1"/>
              </a:solidFill>
            </a:endParaRPr>
          </a:p>
        </p:txBody>
      </p:sp>
      <p:sp>
        <p:nvSpPr>
          <p:cNvPr id="158" name="Google Shape;158;p19"/>
          <p:cNvSpPr txBox="1"/>
          <p:nvPr/>
        </p:nvSpPr>
        <p:spPr>
          <a:xfrm>
            <a:off x="6722614" y="5226367"/>
            <a:ext cx="20574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chemeClr val="dk1"/>
                </a:solidFill>
              </a:rPr>
              <a:t>梁恩悅</a:t>
            </a:r>
            <a:endParaRPr sz="32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0"/>
          <p:cNvPicPr preferRelativeResize="0"/>
          <p:nvPr/>
        </p:nvPicPr>
        <p:blipFill rotWithShape="1">
          <a:blip r:embed="rId3">
            <a:alphaModFix/>
          </a:blip>
          <a:srcRect t="560" b="1120"/>
          <a:stretch/>
        </p:blipFill>
        <p:spPr>
          <a:xfrm>
            <a:off x="0" y="38733"/>
            <a:ext cx="9144000" cy="6780534"/>
          </a:xfrm>
          <a:prstGeom prst="rect">
            <a:avLst/>
          </a:prstGeom>
          <a:noFill/>
          <a:ln>
            <a:noFill/>
          </a:ln>
        </p:spPr>
      </p:pic>
      <p:sp>
        <p:nvSpPr>
          <p:cNvPr id="164" name="Google Shape;164;p20"/>
          <p:cNvSpPr txBox="1"/>
          <p:nvPr/>
        </p:nvSpPr>
        <p:spPr>
          <a:xfrm>
            <a:off x="395287" y="333375"/>
            <a:ext cx="8424862" cy="5794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200"/>
              <a:buFont typeface="Arial"/>
              <a:buNone/>
            </a:pPr>
            <a:r>
              <a:rPr lang="en-US" sz="3200" b="0" i="0" u="none">
                <a:solidFill>
                  <a:schemeClr val="dk1"/>
                </a:solidFill>
                <a:latin typeface="Arial"/>
                <a:ea typeface="Arial"/>
                <a:cs typeface="Arial"/>
                <a:sym typeface="Arial"/>
              </a:rPr>
              <a:t>(個案二)</a:t>
            </a:r>
            <a:endParaRPr/>
          </a:p>
        </p:txBody>
      </p:sp>
      <p:sp>
        <p:nvSpPr>
          <p:cNvPr id="165" name="Google Shape;165;p20"/>
          <p:cNvSpPr txBox="1"/>
          <p:nvPr/>
        </p:nvSpPr>
        <p:spPr>
          <a:xfrm>
            <a:off x="7741793" y="6143975"/>
            <a:ext cx="14022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chemeClr val="dk1"/>
                </a:solidFill>
              </a:rPr>
              <a:t>韋芷盈</a:t>
            </a:r>
            <a:endParaRPr sz="3200">
              <a:solidFill>
                <a:schemeClr val="dk1"/>
              </a:solidFill>
            </a:endParaRPr>
          </a:p>
        </p:txBody>
      </p:sp>
      <p:sp>
        <p:nvSpPr>
          <p:cNvPr id="166" name="Google Shape;166;p20"/>
          <p:cNvSpPr txBox="1"/>
          <p:nvPr/>
        </p:nvSpPr>
        <p:spPr>
          <a:xfrm>
            <a:off x="528803" y="1454476"/>
            <a:ext cx="7584000" cy="364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400">
                <a:solidFill>
                  <a:schemeClr val="dk1"/>
                </a:solidFill>
              </a:rPr>
              <a:t>我訪問了五望班區芷喬：</a:t>
            </a:r>
            <a:endParaRPr sz="3400">
              <a:solidFill>
                <a:schemeClr val="dk1"/>
              </a:solidFill>
            </a:endParaRPr>
          </a:p>
          <a:p>
            <a:pPr marL="0" lvl="0" indent="0" algn="l" rtl="0">
              <a:spcBef>
                <a:spcPts val="0"/>
              </a:spcBef>
              <a:spcAft>
                <a:spcPts val="0"/>
              </a:spcAft>
              <a:buNone/>
            </a:pPr>
            <a:endParaRPr sz="3200">
              <a:solidFill>
                <a:schemeClr val="dk1"/>
              </a:solidFill>
            </a:endParaRPr>
          </a:p>
          <a:p>
            <a:pPr marL="0" lvl="0" indent="0" algn="l" rtl="0">
              <a:spcBef>
                <a:spcPts val="0"/>
              </a:spcBef>
              <a:spcAft>
                <a:spcPts val="0"/>
              </a:spcAft>
              <a:buNone/>
            </a:pPr>
            <a:r>
              <a:rPr lang="en-US" sz="3200">
                <a:solidFill>
                  <a:schemeClr val="dk1"/>
                </a:solidFill>
              </a:rPr>
              <a:t>她的收入來源是零用錢，而日常生活開支主要是交通和儲蓄，她每月的零用錢發放方式是現金，她長大後會將自己有的錢分六分一給父母，她會以賣旗慈善收款箱的捐獻形式捐獻。</a:t>
            </a:r>
            <a:endParaRPr sz="32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1"/>
          <p:cNvPicPr preferRelativeResize="0"/>
          <p:nvPr/>
        </p:nvPicPr>
        <p:blipFill>
          <a:blip r:embed="rId3">
            <a:alphaModFix/>
          </a:blip>
          <a:stretch>
            <a:fillRect/>
          </a:stretch>
        </p:blipFill>
        <p:spPr>
          <a:xfrm>
            <a:off x="0" y="0"/>
            <a:ext cx="9144001" cy="6858000"/>
          </a:xfrm>
          <a:prstGeom prst="rect">
            <a:avLst/>
          </a:prstGeom>
          <a:noFill/>
          <a:ln>
            <a:noFill/>
          </a:ln>
        </p:spPr>
      </p:pic>
      <p:sp>
        <p:nvSpPr>
          <p:cNvPr id="172" name="Google Shape;172;p21"/>
          <p:cNvSpPr txBox="1"/>
          <p:nvPr/>
        </p:nvSpPr>
        <p:spPr>
          <a:xfrm>
            <a:off x="584385" y="1538300"/>
            <a:ext cx="8340600" cy="370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600"/>
              <a:buFont typeface="Arial"/>
              <a:buNone/>
            </a:pPr>
            <a:r>
              <a:rPr lang="en-US" sz="3600" b="0" i="0" u="none">
                <a:solidFill>
                  <a:schemeClr val="dk1"/>
                </a:solidFill>
                <a:latin typeface="Arial"/>
                <a:ea typeface="Arial"/>
                <a:cs typeface="Arial"/>
                <a:sym typeface="Arial"/>
              </a:rPr>
              <a:t>我訪問了五望班李芷欣：</a:t>
            </a:r>
            <a:endParaRPr/>
          </a:p>
          <a:p>
            <a:pPr marL="0" marR="0" lvl="0" indent="0" algn="l" rtl="0">
              <a:lnSpc>
                <a:spcPct val="100000"/>
              </a:lnSpc>
              <a:spcBef>
                <a:spcPts val="0"/>
              </a:spcBef>
              <a:spcAft>
                <a:spcPts val="0"/>
              </a:spcAft>
              <a:buClr>
                <a:schemeClr val="dk1"/>
              </a:buClr>
              <a:buSzPts val="3600"/>
              <a:buFont typeface="Arial"/>
              <a:buNone/>
            </a:pPr>
            <a:endParaRPr sz="30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3600"/>
              <a:buFont typeface="Arial"/>
              <a:buNone/>
            </a:pPr>
            <a:r>
              <a:rPr lang="en-US" sz="3400" b="0" i="0" u="none">
                <a:solidFill>
                  <a:schemeClr val="dk1"/>
                </a:solidFill>
                <a:latin typeface="Arial"/>
                <a:ea typeface="Arial"/>
                <a:cs typeface="Arial"/>
                <a:sym typeface="Arial"/>
              </a:rPr>
              <a:t>他的收入來源是零用錢，而日常生活開支主要是儲蓄和交通。</a:t>
            </a:r>
            <a:r>
              <a:rPr lang="en-US" sz="3400">
                <a:solidFill>
                  <a:schemeClr val="dk1"/>
                </a:solidFill>
              </a:rPr>
              <a:t>她每的零用錢發放方式是現金，她長大後會將自己有的錢分十分三給父母，她會以買旗及買獎券形式捐獻。</a:t>
            </a:r>
            <a:endParaRPr sz="3400"/>
          </a:p>
        </p:txBody>
      </p:sp>
      <p:sp>
        <p:nvSpPr>
          <p:cNvPr id="173" name="Google Shape;173;p21"/>
          <p:cNvSpPr txBox="1"/>
          <p:nvPr/>
        </p:nvSpPr>
        <p:spPr>
          <a:xfrm>
            <a:off x="395243" y="3351938"/>
            <a:ext cx="84603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sp>
        <p:nvSpPr>
          <p:cNvPr id="174" name="Google Shape;174;p21"/>
          <p:cNvSpPr txBox="1"/>
          <p:nvPr/>
        </p:nvSpPr>
        <p:spPr>
          <a:xfrm>
            <a:off x="7621780" y="6091749"/>
            <a:ext cx="8460300" cy="67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400">
                <a:solidFill>
                  <a:schemeClr val="dk1"/>
                </a:solidFill>
              </a:rPr>
              <a:t>曾嘉恩</a:t>
            </a:r>
            <a:endParaRPr sz="3400">
              <a:solidFill>
                <a:schemeClr val="dk1"/>
              </a:solidFill>
            </a:endParaRPr>
          </a:p>
        </p:txBody>
      </p:sp>
      <p:sp>
        <p:nvSpPr>
          <p:cNvPr id="175" name="Google Shape;175;p21"/>
          <p:cNvSpPr txBox="1"/>
          <p:nvPr/>
        </p:nvSpPr>
        <p:spPr>
          <a:xfrm>
            <a:off x="-240350" y="-148"/>
            <a:ext cx="8460300" cy="69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a:solidFill>
                  <a:schemeClr val="dk1"/>
                </a:solidFill>
              </a:rPr>
              <a:t>（個案三）</a:t>
            </a:r>
            <a:endParaRPr sz="3300">
              <a:solidFill>
                <a:schemeClr val="dk1"/>
              </a:solidFill>
            </a:endParaRPr>
          </a:p>
        </p:txBody>
      </p:sp>
      <p:sp>
        <p:nvSpPr>
          <p:cNvPr id="176" name="Google Shape;176;p21"/>
          <p:cNvSpPr txBox="1"/>
          <p:nvPr/>
        </p:nvSpPr>
        <p:spPr>
          <a:xfrm>
            <a:off x="342458" y="2935330"/>
            <a:ext cx="84603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sp>
        <p:nvSpPr>
          <p:cNvPr id="177" name="Google Shape;177;p21"/>
          <p:cNvSpPr txBox="1"/>
          <p:nvPr/>
        </p:nvSpPr>
        <p:spPr>
          <a:xfrm>
            <a:off x="1020780" y="2935480"/>
            <a:ext cx="84603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endParaRPr sz="3200">
              <a:solidFill>
                <a:schemeClr val="dk1"/>
              </a:solidFill>
            </a:endParaRPr>
          </a:p>
        </p:txBody>
      </p:sp>
      <p:sp>
        <p:nvSpPr>
          <p:cNvPr id="178" name="Google Shape;178;p21"/>
          <p:cNvSpPr txBox="1"/>
          <p:nvPr/>
        </p:nvSpPr>
        <p:spPr>
          <a:xfrm>
            <a:off x="342458" y="2935480"/>
            <a:ext cx="84603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pic>
        <p:nvPicPr>
          <p:cNvPr id="179" name="Google Shape;179;p21"/>
          <p:cNvPicPr preferRelativeResize="0"/>
          <p:nvPr/>
        </p:nvPicPr>
        <p:blipFill>
          <a:blip r:embed="rId4">
            <a:alphaModFix/>
          </a:blip>
          <a:stretch>
            <a:fillRect/>
          </a:stretch>
        </p:blipFill>
        <p:spPr>
          <a:xfrm>
            <a:off x="6047318" y="104801"/>
            <a:ext cx="2963125" cy="2093725"/>
          </a:xfrm>
          <a:prstGeom prst="rect">
            <a:avLst/>
          </a:prstGeom>
          <a:noFill/>
          <a:ln>
            <a:noFill/>
          </a:ln>
        </p:spPr>
      </p:pic>
      <p:sp>
        <p:nvSpPr>
          <p:cNvPr id="180" name="Google Shape;180;p21"/>
          <p:cNvSpPr txBox="1"/>
          <p:nvPr/>
        </p:nvSpPr>
        <p:spPr>
          <a:xfrm>
            <a:off x="512272" y="2960524"/>
            <a:ext cx="81189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sp>
        <p:nvSpPr>
          <p:cNvPr id="181" name="Google Shape;181;p21"/>
          <p:cNvSpPr txBox="1"/>
          <p:nvPr/>
        </p:nvSpPr>
        <p:spPr>
          <a:xfrm>
            <a:off x="892593" y="3234583"/>
            <a:ext cx="84603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spTree>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785</Words>
  <Application>Microsoft Office PowerPoint</Application>
  <PresentationFormat>如螢幕大小 (4:3)</PresentationFormat>
  <Paragraphs>135</Paragraphs>
  <Slides>26</Slides>
  <Notes>26</Notes>
  <HiddenSlides>0</HiddenSlides>
  <MMClips>0</MMClips>
  <ScaleCrop>false</ScaleCrop>
  <HeadingPairs>
    <vt:vector size="6" baseType="variant">
      <vt:variant>
        <vt:lpstr>使用字型</vt:lpstr>
      </vt:variant>
      <vt:variant>
        <vt:i4>3</vt:i4>
      </vt:variant>
      <vt:variant>
        <vt:lpstr>佈景主題</vt:lpstr>
      </vt:variant>
      <vt:variant>
        <vt:i4>1</vt:i4>
      </vt:variant>
      <vt:variant>
        <vt:lpstr>投影片標題</vt:lpstr>
      </vt:variant>
      <vt:variant>
        <vt:i4>26</vt:i4>
      </vt:variant>
    </vt:vector>
  </HeadingPairs>
  <TitlesOfParts>
    <vt:vector size="30" baseType="lpstr">
      <vt:lpstr>Arial</vt:lpstr>
      <vt:lpstr>Comic Sans MS</vt:lpstr>
      <vt:lpstr>Times New Roman</vt:lpstr>
      <vt:lpstr>預設簡報設計</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（個案五）</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cp:lastModifiedBy>wwh</cp:lastModifiedBy>
  <cp:revision>6</cp:revision>
  <dcterms:modified xsi:type="dcterms:W3CDTF">2025-12-31T06:30:01Z</dcterms:modified>
</cp:coreProperties>
</file>