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1AE56F-B2B6-47C1-B297-C8BA696644B0}">
  <a:tblStyle styleId="{5D1AE56F-B2B6-47C1-B297-C8BA696644B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746"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b83c27a57faeb4a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b83c27a57faeb4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2597d7e5238d896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2597d7e5238d896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f5fe8ca1ada730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f5fe8ca1ada730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9a9f2f75157804f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9a9f2f75157804f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f979f7550c583f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f979f7550c583f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0c785591738435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0c785591738435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949c5dc16e8ec94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949c5dc16e8ec9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949c5dc16e8ec94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949c5dc16e8ec9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20fcd522b6c9b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b20fcd522b6c9b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77" name="Google Shape;77;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6"/>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7"/>
          <p:cNvSpPr>
            <a:spLocks noGrp="1"/>
          </p:cNvSpPr>
          <p:nvPr>
            <p:ph type="pic" idx="2"/>
          </p:nvPr>
        </p:nvSpPr>
        <p:spPr>
          <a:xfrm>
            <a:off x="3887788" y="987425"/>
            <a:ext cx="4629150" cy="4873625"/>
          </a:xfrm>
          <a:prstGeom prst="rect">
            <a:avLst/>
          </a:prstGeom>
          <a:noFill/>
          <a:ln>
            <a:noFill/>
          </a:ln>
        </p:spPr>
      </p:sp>
      <p:sp>
        <p:nvSpPr>
          <p:cNvPr id="42" name="Google Shape;42;p7"/>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3" name="Google Shape;43;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8"/>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0"/>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0"/>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18" Type="http://schemas.openxmlformats.org/officeDocument/2006/relationships/image" Target="../media/image41.gif"/><Relationship Id="rId3" Type="http://schemas.openxmlformats.org/officeDocument/2006/relationships/image" Target="../media/image27.jpg"/><Relationship Id="rId7" Type="http://schemas.openxmlformats.org/officeDocument/2006/relationships/image" Target="../media/image30.gif"/><Relationship Id="rId12" Type="http://schemas.openxmlformats.org/officeDocument/2006/relationships/image" Target="../media/image35.gif"/><Relationship Id="rId17" Type="http://schemas.openxmlformats.org/officeDocument/2006/relationships/image" Target="../media/image40.gif"/><Relationship Id="rId2" Type="http://schemas.openxmlformats.org/officeDocument/2006/relationships/notesSlide" Target="../notesSlides/notesSlide13.xml"/><Relationship Id="rId16"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29.gif"/><Relationship Id="rId11" Type="http://schemas.openxmlformats.org/officeDocument/2006/relationships/image" Target="../media/image34.gif"/><Relationship Id="rId5" Type="http://schemas.openxmlformats.org/officeDocument/2006/relationships/image" Target="../media/image19.gif"/><Relationship Id="rId15" Type="http://schemas.openxmlformats.org/officeDocument/2006/relationships/image" Target="../media/image38.gif"/><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3.gif"/><Relationship Id="rId3" Type="http://schemas.openxmlformats.org/officeDocument/2006/relationships/image" Target="../media/image43.jpg"/><Relationship Id="rId7" Type="http://schemas.openxmlformats.org/officeDocument/2006/relationships/image" Target="../media/image47.gif"/><Relationship Id="rId12" Type="http://schemas.openxmlformats.org/officeDocument/2006/relationships/image" Target="../media/image52.g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6.gif"/><Relationship Id="rId11" Type="http://schemas.openxmlformats.org/officeDocument/2006/relationships/image" Target="../media/image51.gif"/><Relationship Id="rId5" Type="http://schemas.openxmlformats.org/officeDocument/2006/relationships/image" Target="../media/image45.gif"/><Relationship Id="rId15" Type="http://schemas.openxmlformats.org/officeDocument/2006/relationships/image" Target="../media/image55.gif"/><Relationship Id="rId10" Type="http://schemas.openxmlformats.org/officeDocument/2006/relationships/image" Target="../media/image50.gif"/><Relationship Id="rId4" Type="http://schemas.openxmlformats.org/officeDocument/2006/relationships/image" Target="../media/image44.gif"/><Relationship Id="rId9" Type="http://schemas.openxmlformats.org/officeDocument/2006/relationships/image" Target="../media/image49.gif"/><Relationship Id="rId14" Type="http://schemas.openxmlformats.org/officeDocument/2006/relationships/image" Target="../media/image54.gif"/></Relationships>
</file>

<file path=ppt/slides/_rels/slide1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gif"/><Relationship Id="rId7" Type="http://schemas.openxmlformats.org/officeDocument/2006/relationships/image" Target="../media/image60.g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gi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3" Type="http://schemas.openxmlformats.org/officeDocument/2006/relationships/image" Target="../media/image72.jpeg"/><Relationship Id="rId18" Type="http://schemas.openxmlformats.org/officeDocument/2006/relationships/image" Target="../media/image77.jpg"/><Relationship Id="rId26" Type="http://schemas.openxmlformats.org/officeDocument/2006/relationships/image" Target="../media/image85.jpeg"/><Relationship Id="rId3" Type="http://schemas.openxmlformats.org/officeDocument/2006/relationships/image" Target="../media/image62.gif"/><Relationship Id="rId21" Type="http://schemas.openxmlformats.org/officeDocument/2006/relationships/image" Target="../media/image80.jpeg"/><Relationship Id="rId7" Type="http://schemas.openxmlformats.org/officeDocument/2006/relationships/image" Target="../media/image66.jpeg"/><Relationship Id="rId12" Type="http://schemas.openxmlformats.org/officeDocument/2006/relationships/image" Target="../media/image71.jpg"/><Relationship Id="rId17" Type="http://schemas.openxmlformats.org/officeDocument/2006/relationships/image" Target="../media/image76.jpg"/><Relationship Id="rId25" Type="http://schemas.openxmlformats.org/officeDocument/2006/relationships/image" Target="../media/image84.jpeg"/><Relationship Id="rId33" Type="http://schemas.openxmlformats.org/officeDocument/2006/relationships/image" Target="../media/image92.jpeg"/><Relationship Id="rId2" Type="http://schemas.openxmlformats.org/officeDocument/2006/relationships/notesSlide" Target="../notesSlides/notesSlide20.xml"/><Relationship Id="rId16" Type="http://schemas.openxmlformats.org/officeDocument/2006/relationships/image" Target="../media/image75.jpg"/><Relationship Id="rId20" Type="http://schemas.openxmlformats.org/officeDocument/2006/relationships/image" Target="../media/image79.jpeg"/><Relationship Id="rId29"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24" Type="http://schemas.openxmlformats.org/officeDocument/2006/relationships/image" Target="../media/image83.jpeg"/><Relationship Id="rId32" Type="http://schemas.openxmlformats.org/officeDocument/2006/relationships/image" Target="../media/image91.jpeg"/><Relationship Id="rId5" Type="http://schemas.openxmlformats.org/officeDocument/2006/relationships/image" Target="../media/image64.jpeg"/><Relationship Id="rId15" Type="http://schemas.openxmlformats.org/officeDocument/2006/relationships/image" Target="../media/image74.jpeg"/><Relationship Id="rId23" Type="http://schemas.openxmlformats.org/officeDocument/2006/relationships/image" Target="../media/image82.jpeg"/><Relationship Id="rId28" Type="http://schemas.openxmlformats.org/officeDocument/2006/relationships/image" Target="../media/image87.jpg"/><Relationship Id="rId10" Type="http://schemas.openxmlformats.org/officeDocument/2006/relationships/image" Target="../media/image69.jpeg"/><Relationship Id="rId19" Type="http://schemas.openxmlformats.org/officeDocument/2006/relationships/image" Target="../media/image78.jpg"/><Relationship Id="rId31" Type="http://schemas.openxmlformats.org/officeDocument/2006/relationships/image" Target="../media/image90.jpeg"/><Relationship Id="rId4" Type="http://schemas.openxmlformats.org/officeDocument/2006/relationships/image" Target="../media/image63.jpeg"/><Relationship Id="rId9" Type="http://schemas.openxmlformats.org/officeDocument/2006/relationships/image" Target="../media/image68.jpg"/><Relationship Id="rId14" Type="http://schemas.openxmlformats.org/officeDocument/2006/relationships/image" Target="../media/image73.jpg"/><Relationship Id="rId22" Type="http://schemas.openxmlformats.org/officeDocument/2006/relationships/image" Target="../media/image81.jpeg"/><Relationship Id="rId27" Type="http://schemas.openxmlformats.org/officeDocument/2006/relationships/image" Target="../media/image86.jpeg"/><Relationship Id="rId30" Type="http://schemas.openxmlformats.org/officeDocument/2006/relationships/image" Target="../media/image89.jpeg"/><Relationship Id="rId8" Type="http://schemas.openxmlformats.org/officeDocument/2006/relationships/image" Target="../media/image67.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85" name="Google Shape;85;p13"/>
          <p:cNvPicPr preferRelativeResize="0"/>
          <p:nvPr/>
        </p:nvPicPr>
        <p:blipFill>
          <a:blip r:embed="rId3">
            <a:alphaModFix/>
          </a:blip>
          <a:stretch>
            <a:fillRect/>
          </a:stretch>
        </p:blipFill>
        <p:spPr>
          <a:xfrm>
            <a:off x="7" y="-12"/>
            <a:ext cx="9144001" cy="6858000"/>
          </a:xfrm>
          <a:prstGeom prst="rect">
            <a:avLst/>
          </a:prstGeom>
          <a:noFill/>
          <a:ln>
            <a:noFill/>
          </a:ln>
        </p:spPr>
      </p:pic>
      <p:sp>
        <p:nvSpPr>
          <p:cNvPr id="86" name="Google Shape;86;p13"/>
          <p:cNvSpPr txBox="1"/>
          <p:nvPr/>
        </p:nvSpPr>
        <p:spPr>
          <a:xfrm>
            <a:off x="429311" y="200383"/>
            <a:ext cx="8714700" cy="434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220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六年級常識科專題研習</a:t>
            </a:r>
            <a:endParaRPr sz="4400">
              <a:solidFill>
                <a:schemeClr val="dk1"/>
              </a:solidFill>
            </a:endParaRPr>
          </a:p>
          <a:p>
            <a:pPr marL="0" marR="0" lvl="0" indent="0" algn="l" rtl="0">
              <a:lnSpc>
                <a:spcPct val="100000"/>
              </a:lnSpc>
              <a:spcBef>
                <a:spcPts val="2200"/>
              </a:spcBef>
              <a:spcAft>
                <a:spcPts val="0"/>
              </a:spcAft>
              <a:buClr>
                <a:schemeClr val="dk1"/>
              </a:buClr>
              <a:buSzPts val="4400"/>
              <a:buFont typeface="Arial"/>
              <a:buNone/>
            </a:pPr>
            <a:r>
              <a:rPr lang="en-US" sz="3400" b="1" i="0" u="none" strike="noStrike" cap="none">
                <a:solidFill>
                  <a:schemeClr val="dk1"/>
                </a:solidFill>
              </a:rPr>
              <a:t>關愛弱勢社群</a:t>
            </a:r>
            <a:r>
              <a:rPr lang="en-US" sz="3400" b="0" i="0" u="none" strike="noStrike" cap="none">
                <a:solidFill>
                  <a:schemeClr val="dk1"/>
                </a:solidFill>
                <a:latin typeface="Arial"/>
                <a:ea typeface="Arial"/>
                <a:cs typeface="Arial"/>
                <a:sym typeface="Arial"/>
              </a:rPr>
              <a:t> </a:t>
            </a:r>
            <a:endParaRPr sz="3400">
              <a:solidFill>
                <a:schemeClr val="dk1"/>
              </a:solidFill>
            </a:endParaRPr>
          </a:p>
          <a:p>
            <a:pPr marL="0" marR="0" lvl="0" indent="0" algn="l" rtl="0">
              <a:lnSpc>
                <a:spcPct val="100000"/>
              </a:lnSpc>
              <a:spcBef>
                <a:spcPts val="2200"/>
              </a:spcBef>
              <a:spcAft>
                <a:spcPts val="0"/>
              </a:spcAft>
              <a:buClr>
                <a:schemeClr val="dk1"/>
              </a:buClr>
              <a:buSzPts val="4400"/>
              <a:buFont typeface="Arial"/>
              <a:buNone/>
            </a:pPr>
            <a:r>
              <a:rPr lang="en-US" sz="1800" b="1" i="0" u="none" strike="noStrike" cap="none">
                <a:solidFill>
                  <a:schemeClr val="dk1"/>
                </a:solidFill>
              </a:rPr>
              <a:t>香港長者能安享晚年嗎？</a:t>
            </a:r>
            <a:endParaRPr sz="1800" b="1" i="0" u="none" strike="noStrike" cap="none">
              <a:solidFill>
                <a:schemeClr val="dk1"/>
              </a:solidFill>
            </a:endParaRPr>
          </a:p>
          <a:p>
            <a:pPr marL="0" marR="0" lvl="0" indent="0" algn="l" rtl="0">
              <a:lnSpc>
                <a:spcPct val="100000"/>
              </a:lnSpc>
              <a:spcBef>
                <a:spcPts val="2200"/>
              </a:spcBef>
              <a:spcAft>
                <a:spcPts val="0"/>
              </a:spcAft>
              <a:buClr>
                <a:schemeClr val="dk1"/>
              </a:buClr>
              <a:buSzPts val="4400"/>
              <a:buFont typeface="Arial"/>
              <a:buNone/>
            </a:pPr>
            <a:endParaRPr sz="1800" b="1">
              <a:solidFill>
                <a:schemeClr val="dk1"/>
              </a:solidFill>
            </a:endParaRPr>
          </a:p>
          <a:p>
            <a:pPr marL="0" marR="0" lvl="0" indent="0" algn="l" rtl="0">
              <a:lnSpc>
                <a:spcPct val="100000"/>
              </a:lnSpc>
              <a:spcBef>
                <a:spcPts val="2200"/>
              </a:spcBef>
              <a:spcAft>
                <a:spcPts val="0"/>
              </a:spcAft>
              <a:buClr>
                <a:schemeClr val="dk1"/>
              </a:buClr>
              <a:buSzPts val="4400"/>
              <a:buFont typeface="Arial"/>
              <a:buNone/>
            </a:pPr>
            <a:r>
              <a:rPr lang="en-US" sz="2600" b="1">
                <a:solidFill>
                  <a:schemeClr val="dk1"/>
                </a:solidFill>
              </a:rPr>
              <a:t>6禮</a:t>
            </a:r>
            <a:r>
              <a:rPr lang="en-US" sz="2600" b="1" i="0" u="none" strike="noStrike" cap="none">
                <a:solidFill>
                  <a:schemeClr val="dk1"/>
                </a:solidFill>
              </a:rPr>
              <a:t>  第五組</a:t>
            </a:r>
            <a:r>
              <a:rPr lang="en-US" sz="2600" b="1">
                <a:solidFill>
                  <a:schemeClr val="dk1"/>
                </a:solidFill>
              </a:rPr>
              <a:t>   </a:t>
            </a:r>
            <a:r>
              <a:rPr lang="en-US" sz="2600" b="1" i="0" u="none" strike="noStrike" cap="none">
                <a:solidFill>
                  <a:schemeClr val="dk1"/>
                </a:solidFill>
              </a:rPr>
              <a:t>組員：</a:t>
            </a:r>
            <a:endParaRPr sz="2600" b="1" i="0" u="none" strike="noStrike" cap="none">
              <a:solidFill>
                <a:schemeClr val="dk1"/>
              </a:solidFill>
            </a:endParaRPr>
          </a:p>
          <a:p>
            <a:pPr marL="0" marR="0" lvl="0" indent="0" algn="l" rtl="0">
              <a:lnSpc>
                <a:spcPct val="100000"/>
              </a:lnSpc>
              <a:spcBef>
                <a:spcPts val="2200"/>
              </a:spcBef>
              <a:spcAft>
                <a:spcPts val="0"/>
              </a:spcAft>
              <a:buClr>
                <a:schemeClr val="dk1"/>
              </a:buClr>
              <a:buSzPts val="4400"/>
              <a:buFont typeface="Arial"/>
              <a:buNone/>
            </a:pPr>
            <a:r>
              <a:rPr lang="en-US" sz="2600" b="1">
                <a:solidFill>
                  <a:schemeClr val="dk1"/>
                </a:solidFill>
              </a:rPr>
              <a:t>彭樂穎、馮家晴、鄭凱晴、曾詠妍、盧加穎、黎諾雅</a:t>
            </a:r>
            <a:endParaRPr sz="2600" b="1">
              <a:solidFill>
                <a:schemeClr val="dk1"/>
              </a:solidFill>
            </a:endParaRPr>
          </a:p>
        </p:txBody>
      </p:sp>
      <p:pic>
        <p:nvPicPr>
          <p:cNvPr id="87" name="Google Shape;87;p1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251296" y="1340583"/>
            <a:ext cx="3472874" cy="2064175"/>
          </a:xfrm>
          <a:prstGeom prst="rect">
            <a:avLst/>
          </a:prstGeom>
          <a:noFill/>
          <a:ln>
            <a:noFill/>
          </a:ln>
        </p:spPr>
      </p:pic>
      <p:pic>
        <p:nvPicPr>
          <p:cNvPr id="88" name="Google Shape;88;p13"/>
          <p:cNvPicPr preferRelativeResize="0"/>
          <p:nvPr/>
        </p:nvPicPr>
        <p:blipFill>
          <a:blip r:embed="rId5">
            <a:alphaModFix/>
          </a:blip>
          <a:stretch>
            <a:fillRect/>
          </a:stretch>
        </p:blipFill>
        <p:spPr>
          <a:xfrm>
            <a:off x="1689367" y="4544975"/>
            <a:ext cx="3000000" cy="2372727"/>
          </a:xfrm>
          <a:prstGeom prst="rect">
            <a:avLst/>
          </a:prstGeom>
          <a:noFill/>
          <a:ln>
            <a:noFill/>
          </a:ln>
        </p:spPr>
      </p:pic>
      <p:sp>
        <p:nvSpPr>
          <p:cNvPr id="89" name="Google Shape;89;p13"/>
          <p:cNvSpPr txBox="1"/>
          <p:nvPr/>
        </p:nvSpPr>
        <p:spPr>
          <a:xfrm>
            <a:off x="7020775" y="6182700"/>
            <a:ext cx="20667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90" name="Google Shape;90;p13"/>
          <p:cNvSpPr txBox="1"/>
          <p:nvPr/>
        </p:nvSpPr>
        <p:spPr>
          <a:xfrm>
            <a:off x="7831200" y="6291303"/>
            <a:ext cx="1121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dk1"/>
                </a:solidFill>
              </a:rPr>
              <a:t>馮家晴</a:t>
            </a:r>
            <a:endParaRPr sz="2000" b="1">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2"/>
          <p:cNvPicPr preferRelativeResize="0"/>
          <p:nvPr/>
        </p:nvPicPr>
        <p:blipFill rotWithShape="1">
          <a:blip r:embed="rId3">
            <a:alphaModFix/>
          </a:blip>
          <a:srcRect l="2060" t="2760" r="-2060" b="-2759"/>
          <a:stretch/>
        </p:blipFill>
        <p:spPr>
          <a:xfrm>
            <a:off x="0" y="0"/>
            <a:ext cx="9575898" cy="7343775"/>
          </a:xfrm>
          <a:prstGeom prst="rect">
            <a:avLst/>
          </a:prstGeom>
          <a:noFill/>
          <a:ln>
            <a:noFill/>
          </a:ln>
        </p:spPr>
      </p:pic>
      <p:sp>
        <p:nvSpPr>
          <p:cNvPr id="178" name="Google Shape;178;p22"/>
          <p:cNvSpPr txBox="1"/>
          <p:nvPr/>
        </p:nvSpPr>
        <p:spPr>
          <a:xfrm>
            <a:off x="547687" y="485775"/>
            <a:ext cx="84249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0" i="0" u="none" strike="noStrike" cap="none" dirty="0">
                <a:solidFill>
                  <a:schemeClr val="dk1"/>
                </a:solidFill>
                <a:latin typeface="Arial"/>
                <a:ea typeface="Arial"/>
                <a:cs typeface="Arial"/>
                <a:sym typeface="Arial"/>
              </a:rPr>
              <a:t>(</a:t>
            </a:r>
            <a:r>
              <a:rPr lang="en-US" sz="3200" b="0" i="0" u="none" strike="noStrike" cap="none" dirty="0" err="1">
                <a:solidFill>
                  <a:schemeClr val="dk1"/>
                </a:solidFill>
                <a:latin typeface="Arial"/>
                <a:ea typeface="Arial"/>
                <a:cs typeface="Arial"/>
                <a:sym typeface="Arial"/>
              </a:rPr>
              <a:t>第三題</a:t>
            </a:r>
            <a:r>
              <a:rPr lang="en-US" sz="3200" b="0" i="0" u="none" strike="noStrike" cap="none" dirty="0">
                <a:solidFill>
                  <a:schemeClr val="dk1"/>
                </a:solidFill>
                <a:latin typeface="Arial"/>
                <a:ea typeface="Arial"/>
                <a:cs typeface="Arial"/>
                <a:sym typeface="Arial"/>
              </a:rPr>
              <a:t>)</a:t>
            </a:r>
            <a:endParaRPr dirty="0"/>
          </a:p>
        </p:txBody>
      </p:sp>
      <p:sp>
        <p:nvSpPr>
          <p:cNvPr id="179" name="Google Shape;179;p22"/>
          <p:cNvSpPr txBox="1"/>
          <p:nvPr/>
        </p:nvSpPr>
        <p:spPr>
          <a:xfrm>
            <a:off x="624610" y="1915436"/>
            <a:ext cx="7894800" cy="165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dk1"/>
                </a:solidFill>
              </a:rPr>
              <a:t>根據訪問紙嘅內容:大部份的長者認為醫療服務應該是由政府免費提供給他們。</a:t>
            </a:r>
            <a:endParaRPr sz="3200" b="1">
              <a:solidFill>
                <a:schemeClr val="dk1"/>
              </a:solidFill>
            </a:endParaRPr>
          </a:p>
          <a:p>
            <a:pPr marL="0" lvl="0" indent="0" algn="l" rtl="0">
              <a:spcBef>
                <a:spcPts val="0"/>
              </a:spcBef>
              <a:spcAft>
                <a:spcPts val="0"/>
              </a:spcAft>
              <a:buNone/>
            </a:pPr>
            <a:endParaRPr sz="3200">
              <a:solidFill>
                <a:schemeClr val="dk1"/>
              </a:solidFill>
            </a:endParaRPr>
          </a:p>
        </p:txBody>
      </p:sp>
      <p:pic>
        <p:nvPicPr>
          <p:cNvPr id="180" name="Google Shape;180;p22"/>
          <p:cNvPicPr preferRelativeResize="0"/>
          <p:nvPr/>
        </p:nvPicPr>
        <p:blipFill>
          <a:blip r:embed="rId4">
            <a:alphaModFix/>
          </a:blip>
          <a:stretch>
            <a:fillRect/>
          </a:stretch>
        </p:blipFill>
        <p:spPr>
          <a:xfrm>
            <a:off x="0" y="4728851"/>
            <a:ext cx="2129100" cy="2129150"/>
          </a:xfrm>
          <a:prstGeom prst="rect">
            <a:avLst/>
          </a:prstGeom>
          <a:noFill/>
          <a:ln>
            <a:noFill/>
          </a:ln>
        </p:spPr>
      </p:pic>
      <p:sp>
        <p:nvSpPr>
          <p:cNvPr id="181" name="Google Shape;181;p22"/>
          <p:cNvSpPr txBox="1"/>
          <p:nvPr/>
        </p:nvSpPr>
        <p:spPr>
          <a:xfrm>
            <a:off x="7440305" y="6182700"/>
            <a:ext cx="17037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黎諾雅</a:t>
            </a:r>
            <a:endParaRPr sz="3200">
              <a:solidFill>
                <a:schemeClr val="dk1"/>
              </a:solidFill>
            </a:endParaRPr>
          </a:p>
        </p:txBody>
      </p:sp>
      <p:sp>
        <p:nvSpPr>
          <p:cNvPr id="182" name="Google Shape;182;p22"/>
          <p:cNvSpPr txBox="1"/>
          <p:nvPr/>
        </p:nvSpPr>
        <p:spPr>
          <a:xfrm>
            <a:off x="853681" y="4053548"/>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graphicFrame>
        <p:nvGraphicFramePr>
          <p:cNvPr id="183" name="Google Shape;183;p22"/>
          <p:cNvGraphicFramePr/>
          <p:nvPr>
            <p:extLst>
              <p:ext uri="{D42A27DB-BD31-4B8C-83A1-F6EECF244321}">
                <p14:modId xmlns:p14="http://schemas.microsoft.com/office/powerpoint/2010/main" val="2051052450"/>
              </p:ext>
            </p:extLst>
          </p:nvPr>
        </p:nvGraphicFramePr>
        <p:xfrm>
          <a:off x="951898" y="3347349"/>
          <a:ext cx="4956534" cy="1462950"/>
        </p:xfrm>
        <a:graphic>
          <a:graphicData uri="http://schemas.openxmlformats.org/drawingml/2006/table">
            <a:tbl>
              <a:tblPr>
                <a:noFill/>
                <a:tableStyleId>{5D1AE56F-B2B6-47C1-B297-C8BA696644B0}</a:tableStyleId>
              </a:tblPr>
              <a:tblGrid>
                <a:gridCol w="3681648">
                  <a:extLst>
                    <a:ext uri="{9D8B030D-6E8A-4147-A177-3AD203B41FA5}">
                      <a16:colId xmlns:a16="http://schemas.microsoft.com/office/drawing/2014/main" val="20000"/>
                    </a:ext>
                  </a:extLst>
                </a:gridCol>
                <a:gridCol w="1274886">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000"/>
                        <a:t>由政府免費提供給所有長者          </a:t>
                      </a:r>
                      <a:endParaRPr sz="2000"/>
                    </a:p>
                  </a:txBody>
                  <a:tcPr marL="91425" marR="91425" marT="91425" marB="91425"/>
                </a:tc>
                <a:tc>
                  <a:txBody>
                    <a:bodyPr/>
                    <a:lstStyle/>
                    <a:p>
                      <a:pPr marL="0" lvl="0" indent="0" algn="l" rtl="0">
                        <a:spcBef>
                          <a:spcPts val="0"/>
                        </a:spcBef>
                        <a:spcAft>
                          <a:spcPts val="0"/>
                        </a:spcAft>
                        <a:buNone/>
                      </a:pPr>
                      <a:r>
                        <a:rPr lang="en-US" sz="2000"/>
                        <a:t>9個</a:t>
                      </a:r>
                      <a:endParaRPr sz="20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000"/>
                        <a:t>醫療劵</a:t>
                      </a:r>
                      <a:endParaRPr sz="2000"/>
                    </a:p>
                  </a:txBody>
                  <a:tcPr marL="91425" marR="91425" marT="91425" marB="91425"/>
                </a:tc>
                <a:tc>
                  <a:txBody>
                    <a:bodyPr/>
                    <a:lstStyle/>
                    <a:p>
                      <a:pPr marL="0" lvl="0" indent="0" algn="l" rtl="0">
                        <a:spcBef>
                          <a:spcPts val="0"/>
                        </a:spcBef>
                        <a:spcAft>
                          <a:spcPts val="0"/>
                        </a:spcAft>
                        <a:buNone/>
                      </a:pPr>
                      <a:r>
                        <a:rPr lang="en-US" sz="2000" dirty="0"/>
                        <a:t>4個</a:t>
                      </a:r>
                      <a:endParaRPr sz="20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000"/>
                        <a:t>長者自己買保險          </a:t>
                      </a:r>
                      <a:endParaRPr sz="2000"/>
                    </a:p>
                  </a:txBody>
                  <a:tcPr marL="91425" marR="91425" marT="91425" marB="91425"/>
                </a:tc>
                <a:tc>
                  <a:txBody>
                    <a:bodyPr/>
                    <a:lstStyle/>
                    <a:p>
                      <a:pPr marL="0" lvl="0" indent="0" algn="l" rtl="0">
                        <a:spcBef>
                          <a:spcPts val="0"/>
                        </a:spcBef>
                        <a:spcAft>
                          <a:spcPts val="0"/>
                        </a:spcAft>
                        <a:buNone/>
                      </a:pPr>
                      <a:r>
                        <a:rPr lang="en-US" sz="2000" dirty="0"/>
                        <a:t>7個</a:t>
                      </a:r>
                      <a:endParaRPr sz="20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p:nvPr/>
        </p:nvSpPr>
        <p:spPr>
          <a:xfrm>
            <a:off x="827584" y="2060848"/>
            <a:ext cx="6912768" cy="1944216"/>
          </a:xfrm>
          <a:prstGeom prst="rect">
            <a:avLst/>
          </a:prstGeom>
        </p:spPr>
        <p:txBody>
          <a:bodyPr>
            <a:prstTxWarp prst="textPlain">
              <a:avLst/>
            </a:prstTxWarp>
          </a:bodyPr>
          <a:lstStyle/>
          <a:p>
            <a:pPr lvl="0" algn="ctr"/>
            <a:r>
              <a:rPr b="0" i="0">
                <a:ln>
                  <a:noFill/>
                </a:ln>
                <a:noFill/>
                <a:latin typeface="Arial"/>
              </a:rPr>
              <a:t>服務學習</a:t>
            </a:r>
          </a:p>
        </p:txBody>
      </p:sp>
      <p:pic>
        <p:nvPicPr>
          <p:cNvPr id="189" name="Google Shape;189;p23"/>
          <p:cNvPicPr preferRelativeResize="0"/>
          <p:nvPr/>
        </p:nvPicPr>
        <p:blipFill rotWithShape="1">
          <a:blip r:embed="rId3">
            <a:alphaModFix/>
          </a:blip>
          <a:srcRect/>
          <a:stretch/>
        </p:blipFill>
        <p:spPr>
          <a:xfrm>
            <a:off x="0" y="0"/>
            <a:ext cx="9144001" cy="6858000"/>
          </a:xfrm>
          <a:prstGeom prst="rect">
            <a:avLst/>
          </a:prstGeom>
          <a:noFill/>
          <a:ln>
            <a:noFill/>
          </a:ln>
        </p:spPr>
      </p:pic>
      <p:sp>
        <p:nvSpPr>
          <p:cNvPr id="190" name="Google Shape;190;p23"/>
          <p:cNvSpPr txBox="1"/>
          <p:nvPr/>
        </p:nvSpPr>
        <p:spPr>
          <a:xfrm>
            <a:off x="395287" y="333375"/>
            <a:ext cx="7705800" cy="765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Arial"/>
              <a:buNone/>
            </a:pPr>
            <a:r>
              <a:rPr lang="en-US" sz="4400" cap="none">
                <a:solidFill>
                  <a:schemeClr val="dk1"/>
                </a:solidFill>
              </a:rPr>
              <a:t>結論: </a:t>
            </a:r>
            <a:endParaRPr sz="4400">
              <a:solidFill>
                <a:schemeClr val="dk1"/>
              </a:solidFill>
            </a:endParaRPr>
          </a:p>
        </p:txBody>
      </p:sp>
      <p:sp>
        <p:nvSpPr>
          <p:cNvPr id="191" name="Google Shape;191;p23"/>
          <p:cNvSpPr txBox="1"/>
          <p:nvPr/>
        </p:nvSpPr>
        <p:spPr>
          <a:xfrm>
            <a:off x="309106" y="2225731"/>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92" name="Google Shape;192;p23"/>
          <p:cNvSpPr txBox="1"/>
          <p:nvPr/>
        </p:nvSpPr>
        <p:spPr>
          <a:xfrm>
            <a:off x="309106" y="2225731"/>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93" name="Google Shape;193;p23"/>
          <p:cNvSpPr txBox="1"/>
          <p:nvPr/>
        </p:nvSpPr>
        <p:spPr>
          <a:xfrm>
            <a:off x="514128" y="2948435"/>
            <a:ext cx="8118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dk1"/>
              </a:solidFill>
            </a:endParaRPr>
          </a:p>
        </p:txBody>
      </p:sp>
      <p:sp>
        <p:nvSpPr>
          <p:cNvPr id="194" name="Google Shape;194;p23"/>
          <p:cNvSpPr txBox="1"/>
          <p:nvPr/>
        </p:nvSpPr>
        <p:spPr>
          <a:xfrm>
            <a:off x="514128" y="2948435"/>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95" name="Google Shape;195;p23"/>
          <p:cNvSpPr txBox="1"/>
          <p:nvPr/>
        </p:nvSpPr>
        <p:spPr>
          <a:xfrm>
            <a:off x="514128" y="2948435"/>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96" name="Google Shape;196;p23"/>
          <p:cNvSpPr txBox="1"/>
          <p:nvPr/>
        </p:nvSpPr>
        <p:spPr>
          <a:xfrm>
            <a:off x="285300" y="1431801"/>
            <a:ext cx="8573400" cy="50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700" dirty="0" err="1">
                <a:solidFill>
                  <a:schemeClr val="dk1"/>
                </a:solidFill>
              </a:rPr>
              <a:t>經過前面的調查報告和統計，我們得出</a:t>
            </a:r>
            <a:r>
              <a:rPr lang="zh-TW" altLang="en-US" sz="1700" dirty="0">
                <a:solidFill>
                  <a:schemeClr val="dk1"/>
                </a:solidFill>
              </a:rPr>
              <a:t>以下</a:t>
            </a:r>
            <a:r>
              <a:rPr lang="en-US" sz="1700" dirty="0" err="1">
                <a:solidFill>
                  <a:schemeClr val="dk1"/>
                </a:solidFill>
              </a:rPr>
              <a:t>結論</a:t>
            </a:r>
            <a:r>
              <a:rPr lang="en-US" sz="1700" dirty="0">
                <a:solidFill>
                  <a:schemeClr val="dk1"/>
                </a:solidFill>
              </a:rPr>
              <a:t>：</a:t>
            </a:r>
            <a:endParaRPr sz="1700" dirty="0">
              <a:solidFill>
                <a:schemeClr val="dk1"/>
              </a:solidFill>
            </a:endParaRPr>
          </a:p>
          <a:p>
            <a:pPr marL="0" lvl="0" indent="0" algn="l" rtl="0">
              <a:spcBef>
                <a:spcPts val="0"/>
              </a:spcBef>
              <a:spcAft>
                <a:spcPts val="0"/>
              </a:spcAft>
              <a:buClr>
                <a:schemeClr val="dk1"/>
              </a:buClr>
              <a:buSzPts val="1100"/>
              <a:buFont typeface="Arial"/>
              <a:buNone/>
            </a:pPr>
            <a:r>
              <a:rPr lang="en-US" sz="1700" dirty="0">
                <a:solidFill>
                  <a:schemeClr val="dk1"/>
                </a:solidFill>
              </a:rPr>
              <a:t>    </a:t>
            </a:r>
            <a:endParaRPr sz="1700" dirty="0">
              <a:solidFill>
                <a:schemeClr val="dk1"/>
              </a:solidFill>
            </a:endParaRPr>
          </a:p>
          <a:p>
            <a:pPr marL="0" lvl="0" indent="0" algn="l" rtl="0">
              <a:spcBef>
                <a:spcPts val="0"/>
              </a:spcBef>
              <a:spcAft>
                <a:spcPts val="0"/>
              </a:spcAft>
              <a:buClr>
                <a:schemeClr val="dk1"/>
              </a:buClr>
              <a:buSzPts val="1100"/>
              <a:buFont typeface="Arial"/>
              <a:buNone/>
            </a:pPr>
            <a:r>
              <a:rPr lang="en-US" sz="1700" dirty="0">
                <a:solidFill>
                  <a:schemeClr val="dk1"/>
                </a:solidFill>
              </a:rPr>
              <a:t>       </a:t>
            </a:r>
            <a:endParaRPr sz="1700" dirty="0">
              <a:solidFill>
                <a:schemeClr val="dk1"/>
              </a:solidFill>
            </a:endParaRPr>
          </a:p>
          <a:p>
            <a:pPr marL="0" lvl="0" indent="0" algn="l" rtl="0">
              <a:spcBef>
                <a:spcPts val="0"/>
              </a:spcBef>
              <a:spcAft>
                <a:spcPts val="0"/>
              </a:spcAft>
              <a:buClr>
                <a:schemeClr val="dk1"/>
              </a:buClr>
              <a:buSzPts val="1100"/>
              <a:buFont typeface="Arial"/>
              <a:buNone/>
            </a:pPr>
            <a:r>
              <a:rPr lang="en-US" sz="1700" dirty="0">
                <a:solidFill>
                  <a:schemeClr val="dk1"/>
                </a:solidFill>
              </a:rPr>
              <a:t>        </a:t>
            </a:r>
            <a:r>
              <a:rPr lang="en-US" sz="1700" dirty="0" err="1">
                <a:solidFill>
                  <a:schemeClr val="dk1"/>
                </a:solidFill>
              </a:rPr>
              <a:t>大部份長者並不認為政府所提供的福利足夠，因此我們建議政府</a:t>
            </a:r>
            <a:r>
              <a:rPr lang="en-US" sz="1700" dirty="0">
                <a:solidFill>
                  <a:schemeClr val="dk1"/>
                </a:solidFill>
              </a:rPr>
              <a:t>：</a:t>
            </a:r>
            <a:endParaRPr sz="1700" dirty="0">
              <a:solidFill>
                <a:schemeClr val="dk1"/>
              </a:solidFill>
            </a:endParaRPr>
          </a:p>
          <a:p>
            <a:pPr marL="0" lvl="0" indent="0" algn="l" rtl="0">
              <a:spcBef>
                <a:spcPts val="0"/>
              </a:spcBef>
              <a:spcAft>
                <a:spcPts val="0"/>
              </a:spcAft>
              <a:buClr>
                <a:schemeClr val="dk1"/>
              </a:buClr>
              <a:buSzPts val="1100"/>
              <a:buFont typeface="Arial"/>
              <a:buNone/>
            </a:pPr>
            <a:r>
              <a:rPr lang="en-US" sz="1700" dirty="0">
                <a:solidFill>
                  <a:schemeClr val="dk1"/>
                </a:solidFill>
              </a:rPr>
              <a:t>        </a:t>
            </a:r>
            <a:endParaRPr sz="1700" dirty="0">
              <a:solidFill>
                <a:schemeClr val="dk1"/>
              </a:solidFill>
            </a:endParaRPr>
          </a:p>
          <a:p>
            <a:pPr marL="285750" lvl="0" indent="-285750" algn="l" rtl="0">
              <a:spcBef>
                <a:spcPts val="0"/>
              </a:spcBef>
              <a:spcAft>
                <a:spcPts val="0"/>
              </a:spcAft>
              <a:buClr>
                <a:schemeClr val="dk1"/>
              </a:buClr>
              <a:buSzPts val="1100"/>
              <a:buFont typeface="Arial" panose="020B0604020202020204" pitchFamily="34" charset="0"/>
              <a:buChar char="•"/>
            </a:pPr>
            <a:r>
              <a:rPr lang="en-US" sz="2400" b="1" dirty="0" err="1">
                <a:solidFill>
                  <a:schemeClr val="dk1"/>
                </a:solidFill>
              </a:rPr>
              <a:t>給予</a:t>
            </a:r>
            <a:r>
              <a:rPr lang="zh-TW" altLang="en-US" sz="2400" b="1" dirty="0">
                <a:solidFill>
                  <a:schemeClr val="dk1"/>
                </a:solidFill>
              </a:rPr>
              <a:t>長者</a:t>
            </a:r>
            <a:r>
              <a:rPr lang="en-US" sz="2400" b="1" dirty="0" err="1">
                <a:solidFill>
                  <a:schemeClr val="dk1"/>
                </a:solidFill>
              </a:rPr>
              <a:t>高齡津貼</a:t>
            </a:r>
            <a:r>
              <a:rPr lang="en-US" sz="2400" b="1" dirty="0">
                <a:solidFill>
                  <a:schemeClr val="dk1"/>
                </a:solidFill>
              </a:rPr>
              <a:t> $3100至$3500，以幫助他們日常所需。</a:t>
            </a:r>
            <a:endParaRPr sz="2400" b="1" dirty="0">
              <a:solidFill>
                <a:schemeClr val="dk1"/>
              </a:solidFill>
            </a:endParaRPr>
          </a:p>
          <a:p>
            <a:pPr marL="285750" lvl="0" indent="-285750" algn="l" rtl="0">
              <a:spcBef>
                <a:spcPts val="0"/>
              </a:spcBef>
              <a:spcAft>
                <a:spcPts val="0"/>
              </a:spcAft>
              <a:buClr>
                <a:schemeClr val="dk1"/>
              </a:buClr>
              <a:buSzPts val="1100"/>
              <a:buFont typeface="Arial" panose="020B0604020202020204" pitchFamily="34" charset="0"/>
              <a:buChar char="•"/>
            </a:pPr>
            <a:r>
              <a:rPr lang="en-US" sz="2400" b="1" dirty="0" err="1">
                <a:solidFill>
                  <a:schemeClr val="dk1"/>
                </a:solidFill>
              </a:rPr>
              <a:t>延長長者八達通所有的優惠，不限於長者曰有長者優惠，可把優惠延長</a:t>
            </a:r>
            <a:r>
              <a:rPr lang="en-US" sz="2400" b="1" dirty="0">
                <a:solidFill>
                  <a:schemeClr val="dk1"/>
                </a:solidFill>
              </a:rPr>
              <a:t> </a:t>
            </a:r>
            <a:r>
              <a:rPr lang="en-US" sz="2400" b="1" dirty="0" err="1">
                <a:solidFill>
                  <a:schemeClr val="dk1"/>
                </a:solidFill>
              </a:rPr>
              <a:t>至一</a:t>
            </a:r>
            <a:r>
              <a:rPr lang="zh-TW" altLang="en-US" sz="2400" b="1" dirty="0">
                <a:solidFill>
                  <a:schemeClr val="dk1"/>
                </a:solidFill>
              </a:rPr>
              <a:t>星期</a:t>
            </a:r>
            <a:r>
              <a:rPr lang="en-US" sz="2400" b="1" dirty="0">
                <a:solidFill>
                  <a:schemeClr val="dk1"/>
                </a:solidFill>
              </a:rPr>
              <a:t>。</a:t>
            </a:r>
            <a:endParaRPr sz="2400" b="1" dirty="0">
              <a:solidFill>
                <a:schemeClr val="dk1"/>
              </a:solidFill>
            </a:endParaRPr>
          </a:p>
          <a:p>
            <a:pPr marL="285750" lvl="0" indent="-285750" algn="l" rtl="0">
              <a:spcBef>
                <a:spcPts val="0"/>
              </a:spcBef>
              <a:spcAft>
                <a:spcPts val="0"/>
              </a:spcAft>
              <a:buClr>
                <a:schemeClr val="dk1"/>
              </a:buClr>
              <a:buSzPts val="1100"/>
              <a:buFont typeface="Arial" panose="020B0604020202020204" pitchFamily="34" charset="0"/>
              <a:buChar char="•"/>
            </a:pPr>
            <a:r>
              <a:rPr lang="en-US" sz="2400" b="1" dirty="0" err="1">
                <a:solidFill>
                  <a:schemeClr val="dk1"/>
                </a:solidFill>
              </a:rPr>
              <a:t>增加長者所有的醫療費用，因為長者年齡高，多機會患病，本來他們的生活費已不足他們的日常起居，何況醫用</a:t>
            </a:r>
            <a:r>
              <a:rPr lang="en-US" sz="2400" b="1" dirty="0">
                <a:solidFill>
                  <a:schemeClr val="dk1"/>
                </a:solidFill>
              </a:rPr>
              <a:t>？</a:t>
            </a:r>
          </a:p>
          <a:p>
            <a:pPr marL="285750" lvl="0" indent="-285750" algn="l" rtl="0">
              <a:spcBef>
                <a:spcPts val="0"/>
              </a:spcBef>
              <a:spcAft>
                <a:spcPts val="0"/>
              </a:spcAft>
              <a:buClr>
                <a:schemeClr val="dk1"/>
              </a:buClr>
              <a:buSzPts val="1100"/>
              <a:buFont typeface="Arial" panose="020B0604020202020204" pitchFamily="34" charset="0"/>
              <a:buChar char="•"/>
            </a:pPr>
            <a:r>
              <a:rPr lang="en-US" sz="2400" b="1" dirty="0" err="1">
                <a:solidFill>
                  <a:schemeClr val="dk1"/>
                </a:solidFill>
              </a:rPr>
              <a:t>不要減少</a:t>
            </a:r>
            <a:r>
              <a:rPr lang="zh-TW" altLang="en-US" sz="2400" b="1" dirty="0">
                <a:solidFill>
                  <a:schemeClr val="dk1"/>
                </a:solidFill>
              </a:rPr>
              <a:t>長者</a:t>
            </a:r>
            <a:r>
              <a:rPr lang="en-US" sz="2400" b="1" dirty="0" err="1">
                <a:solidFill>
                  <a:schemeClr val="dk1"/>
                </a:solidFill>
              </a:rPr>
              <a:t>的高齡津貼，因為有些</a:t>
            </a:r>
            <a:r>
              <a:rPr lang="zh-TW" altLang="en-US" sz="2400" b="1" dirty="0">
                <a:solidFill>
                  <a:schemeClr val="dk1"/>
                </a:solidFill>
              </a:rPr>
              <a:t>長者</a:t>
            </a:r>
            <a:r>
              <a:rPr lang="en-US" sz="2400" b="1" dirty="0" err="1">
                <a:solidFill>
                  <a:schemeClr val="dk1"/>
                </a:solidFill>
              </a:rPr>
              <a:t>膝下無子女，單憑自己所賺的零錢不夠養老</a:t>
            </a:r>
            <a:r>
              <a:rPr lang="en-US" sz="2400" b="1" dirty="0">
                <a:solidFill>
                  <a:schemeClr val="dk1"/>
                </a:solidFill>
              </a:rPr>
              <a:t>。</a:t>
            </a:r>
            <a:endParaRPr sz="2400" b="1" dirty="0">
              <a:solidFill>
                <a:schemeClr val="dk1"/>
              </a:solidFill>
            </a:endParaRPr>
          </a:p>
          <a:p>
            <a:pPr marL="0" lvl="0" indent="0" algn="l" rtl="0">
              <a:spcBef>
                <a:spcPts val="0"/>
              </a:spcBef>
              <a:spcAft>
                <a:spcPts val="0"/>
              </a:spcAft>
              <a:buClr>
                <a:schemeClr val="dk1"/>
              </a:buClr>
              <a:buSzPts val="1100"/>
              <a:buFont typeface="Arial"/>
              <a:buNone/>
            </a:pPr>
            <a:r>
              <a:rPr lang="en-US" sz="1700" dirty="0">
                <a:solidFill>
                  <a:schemeClr val="dk1"/>
                </a:solidFill>
              </a:rPr>
              <a:t>         </a:t>
            </a:r>
          </a:p>
          <a:p>
            <a:pPr marL="0" lvl="0" indent="0" algn="l" rtl="0">
              <a:spcBef>
                <a:spcPts val="0"/>
              </a:spcBef>
              <a:spcAft>
                <a:spcPts val="0"/>
              </a:spcAft>
              <a:buClr>
                <a:schemeClr val="dk1"/>
              </a:buClr>
              <a:buSzPts val="1100"/>
              <a:buFont typeface="Arial"/>
              <a:buNone/>
            </a:pPr>
            <a:r>
              <a:rPr lang="en-US" sz="1700" dirty="0" err="1">
                <a:solidFill>
                  <a:schemeClr val="dk1"/>
                </a:solidFill>
              </a:rPr>
              <a:t>由此可見，我們得出的結論是：建議政府可以多關心</a:t>
            </a:r>
            <a:r>
              <a:rPr lang="zh-TW" altLang="en-US" sz="1700" dirty="0">
                <a:solidFill>
                  <a:schemeClr val="dk1"/>
                </a:solidFill>
              </a:rPr>
              <a:t>長者，</a:t>
            </a:r>
            <a:r>
              <a:rPr lang="en-US" sz="1700" dirty="0">
                <a:solidFill>
                  <a:schemeClr val="dk1"/>
                </a:solidFill>
              </a:rPr>
              <a:t>並為香港60歲後的老人一個好的生活，希望從以上的政策可以幫助</a:t>
            </a:r>
            <a:r>
              <a:rPr lang="zh-TW" altLang="en-US" sz="1700" dirty="0">
                <a:solidFill>
                  <a:schemeClr val="dk1"/>
                </a:solidFill>
              </a:rPr>
              <a:t>他們有</a:t>
            </a:r>
            <a:r>
              <a:rPr lang="en-US" sz="1700" dirty="0" err="1">
                <a:solidFill>
                  <a:schemeClr val="dk1"/>
                </a:solidFill>
              </a:rPr>
              <a:t>一些更好的環境，並令他們的生活變得更美好、輕鬆</a:t>
            </a:r>
            <a:r>
              <a:rPr lang="en-US" sz="1700" dirty="0">
                <a:solidFill>
                  <a:schemeClr val="dk1"/>
                </a:solidFill>
              </a:rPr>
              <a:t>！</a:t>
            </a: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Clr>
                <a:schemeClr val="dk1"/>
              </a:buClr>
              <a:buSzPts val="1100"/>
              <a:buFont typeface="Arial"/>
              <a:buNone/>
            </a:pPr>
            <a:endParaRPr sz="1700" dirty="0">
              <a:solidFill>
                <a:schemeClr val="dk1"/>
              </a:solidFill>
            </a:endParaRPr>
          </a:p>
          <a:p>
            <a:pPr marL="0" lvl="0" indent="0" algn="l" rtl="0">
              <a:spcBef>
                <a:spcPts val="0"/>
              </a:spcBef>
              <a:spcAft>
                <a:spcPts val="0"/>
              </a:spcAft>
              <a:buNone/>
            </a:pPr>
            <a:endParaRPr sz="1700" dirty="0">
              <a:solidFill>
                <a:schemeClr val="dk1"/>
              </a:solidFill>
            </a:endParaRPr>
          </a:p>
        </p:txBody>
      </p:sp>
      <p:pic>
        <p:nvPicPr>
          <p:cNvPr id="197" name="Google Shape;197;p23"/>
          <p:cNvPicPr preferRelativeResize="0"/>
          <p:nvPr/>
        </p:nvPicPr>
        <p:blipFill>
          <a:blip r:embed="rId4">
            <a:alphaModFix/>
          </a:blip>
          <a:stretch>
            <a:fillRect/>
          </a:stretch>
        </p:blipFill>
        <p:spPr>
          <a:xfrm>
            <a:off x="6830893" y="-90788"/>
            <a:ext cx="2473350" cy="1885075"/>
          </a:xfrm>
          <a:prstGeom prst="rect">
            <a:avLst/>
          </a:prstGeom>
          <a:noFill/>
          <a:ln>
            <a:noFill/>
          </a:ln>
        </p:spPr>
      </p:pic>
      <p:pic>
        <p:nvPicPr>
          <p:cNvPr id="198" name="Google Shape;198;p23"/>
          <p:cNvPicPr preferRelativeResize="0"/>
          <p:nvPr/>
        </p:nvPicPr>
        <p:blipFill>
          <a:blip r:embed="rId5">
            <a:alphaModFix/>
          </a:blip>
          <a:stretch>
            <a:fillRect/>
          </a:stretch>
        </p:blipFill>
        <p:spPr>
          <a:xfrm>
            <a:off x="2824121" y="-353451"/>
            <a:ext cx="2121725" cy="1752725"/>
          </a:xfrm>
          <a:prstGeom prst="rect">
            <a:avLst/>
          </a:prstGeom>
          <a:noFill/>
          <a:ln>
            <a:noFill/>
          </a:ln>
        </p:spPr>
      </p:pic>
      <p:sp>
        <p:nvSpPr>
          <p:cNvPr id="199" name="Google Shape;199;p23"/>
          <p:cNvSpPr txBox="1"/>
          <p:nvPr/>
        </p:nvSpPr>
        <p:spPr>
          <a:xfrm>
            <a:off x="8287200" y="6442500"/>
            <a:ext cx="856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rPr>
              <a:t>彭樂穎 </a:t>
            </a:r>
            <a:endParaRPr sz="15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2975" y="3259200"/>
            <a:ext cx="4337000" cy="3598799"/>
          </a:xfrm>
          <a:prstGeom prst="rect">
            <a:avLst/>
          </a:prstGeom>
          <a:noFill/>
          <a:ln>
            <a:noFill/>
          </a:ln>
        </p:spPr>
      </p:pic>
      <p:pic>
        <p:nvPicPr>
          <p:cNvPr id="205" name="Google Shape;205;p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274026" y="3921750"/>
            <a:ext cx="2601976" cy="2936250"/>
          </a:xfrm>
          <a:prstGeom prst="rect">
            <a:avLst/>
          </a:prstGeom>
          <a:noFill/>
          <a:ln>
            <a:noFill/>
          </a:ln>
        </p:spPr>
      </p:pic>
      <p:pic>
        <p:nvPicPr>
          <p:cNvPr id="206" name="Google Shape;206;p24"/>
          <p:cNvPicPr preferRelativeResize="0"/>
          <p:nvPr/>
        </p:nvPicPr>
        <p:blipFill rotWithShape="1">
          <a:blip r:embed="rId5" cstate="print">
            <a:alphaModFix/>
            <a:extLst>
              <a:ext uri="{28A0092B-C50C-407E-A947-70E740481C1C}">
                <a14:useLocalDpi xmlns:a14="http://schemas.microsoft.com/office/drawing/2010/main"/>
              </a:ext>
            </a:extLst>
          </a:blip>
          <a:srcRect t="-5211" r="5383" b="-5200"/>
          <a:stretch/>
        </p:blipFill>
        <p:spPr>
          <a:xfrm>
            <a:off x="4165075" y="-296333"/>
            <a:ext cx="4978924" cy="4450300"/>
          </a:xfrm>
          <a:prstGeom prst="rect">
            <a:avLst/>
          </a:prstGeom>
          <a:noFill/>
          <a:ln>
            <a:noFill/>
          </a:ln>
        </p:spPr>
      </p:pic>
      <p:sp>
        <p:nvSpPr>
          <p:cNvPr id="207" name="Google Shape;207;p24"/>
          <p:cNvSpPr txBox="1"/>
          <p:nvPr/>
        </p:nvSpPr>
        <p:spPr>
          <a:xfrm>
            <a:off x="92249" y="66625"/>
            <a:ext cx="4072825" cy="28161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dirty="0">
                <a:solidFill>
                  <a:schemeClr val="dk1"/>
                </a:solidFill>
                <a:latin typeface="Impact"/>
                <a:ea typeface="Impact"/>
                <a:cs typeface="Impact"/>
                <a:sym typeface="Impact"/>
              </a:rPr>
              <a:t>以下是我們參加跨代共融活動的一些美好時刻，經過這次活動，我們更加認識到老人家的日常生活，並學會了更加關心他們，知道他們的不易，因此更要學會關心的重要。途中，我們玩了三葉球，從開始認識如何玩，至到玩樂得喜樂融融，每分每秒都令我學會了更多的知識。在此與老人家共度一個美好的下午。</a:t>
            </a:r>
            <a:endParaRPr sz="1900" dirty="0"/>
          </a:p>
        </p:txBody>
      </p:sp>
      <p:pic>
        <p:nvPicPr>
          <p:cNvPr id="208" name="Google Shape;208;p2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625700" y="3921750"/>
            <a:ext cx="2719902" cy="2936248"/>
          </a:xfrm>
          <a:prstGeom prst="rect">
            <a:avLst/>
          </a:prstGeom>
          <a:noFill/>
          <a:ln>
            <a:noFill/>
          </a:ln>
        </p:spPr>
      </p:pic>
      <p:sp>
        <p:nvSpPr>
          <p:cNvPr id="209" name="Google Shape;209;p24"/>
          <p:cNvSpPr txBox="1"/>
          <p:nvPr/>
        </p:nvSpPr>
        <p:spPr>
          <a:xfrm>
            <a:off x="2797125" y="2814900"/>
            <a:ext cx="1476900" cy="44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dk1"/>
                </a:solidFill>
              </a:rPr>
              <a:t>彭樂穎 </a:t>
            </a:r>
            <a:endParaRPr sz="17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5"/>
          <p:cNvPicPr preferRelativeResize="0"/>
          <p:nvPr/>
        </p:nvPicPr>
        <p:blipFill>
          <a:blip r:embed="rId3">
            <a:alphaModFix/>
          </a:blip>
          <a:stretch>
            <a:fillRect/>
          </a:stretch>
        </p:blipFill>
        <p:spPr>
          <a:xfrm>
            <a:off x="-2" y="0"/>
            <a:ext cx="9144001" cy="6857992"/>
          </a:xfrm>
          <a:prstGeom prst="rect">
            <a:avLst/>
          </a:prstGeom>
          <a:noFill/>
          <a:ln>
            <a:noFill/>
          </a:ln>
        </p:spPr>
      </p:pic>
      <p:sp>
        <p:nvSpPr>
          <p:cNvPr id="215" name="Google Shape;215;p25"/>
          <p:cNvSpPr txBox="1"/>
          <p:nvPr/>
        </p:nvSpPr>
        <p:spPr>
          <a:xfrm>
            <a:off x="3305857" y="2631556"/>
            <a:ext cx="29343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000" b="1">
                <a:solidFill>
                  <a:schemeClr val="dk1"/>
                </a:solidFill>
              </a:rPr>
              <a:t>學生反思</a:t>
            </a:r>
            <a:endParaRPr sz="5000" b="1">
              <a:solidFill>
                <a:schemeClr val="dk1"/>
              </a:solidFill>
            </a:endParaRPr>
          </a:p>
        </p:txBody>
      </p:sp>
      <p:pic>
        <p:nvPicPr>
          <p:cNvPr id="216" name="Google Shape;216;p25"/>
          <p:cNvPicPr preferRelativeResize="0"/>
          <p:nvPr/>
        </p:nvPicPr>
        <p:blipFill>
          <a:blip r:embed="rId4">
            <a:alphaModFix/>
          </a:blip>
          <a:stretch>
            <a:fillRect/>
          </a:stretch>
        </p:blipFill>
        <p:spPr>
          <a:xfrm>
            <a:off x="7153651" y="4538126"/>
            <a:ext cx="2405225" cy="2405225"/>
          </a:xfrm>
          <a:prstGeom prst="rect">
            <a:avLst/>
          </a:prstGeom>
          <a:noFill/>
          <a:ln>
            <a:noFill/>
          </a:ln>
        </p:spPr>
      </p:pic>
      <p:pic>
        <p:nvPicPr>
          <p:cNvPr id="217" name="Google Shape;217;p25"/>
          <p:cNvPicPr preferRelativeResize="0"/>
          <p:nvPr/>
        </p:nvPicPr>
        <p:blipFill>
          <a:blip r:embed="rId5">
            <a:alphaModFix/>
          </a:blip>
          <a:stretch>
            <a:fillRect/>
          </a:stretch>
        </p:blipFill>
        <p:spPr>
          <a:xfrm>
            <a:off x="4242690" y="3023200"/>
            <a:ext cx="2686050" cy="2686050"/>
          </a:xfrm>
          <a:prstGeom prst="rect">
            <a:avLst/>
          </a:prstGeom>
          <a:noFill/>
          <a:ln>
            <a:noFill/>
          </a:ln>
        </p:spPr>
      </p:pic>
      <p:pic>
        <p:nvPicPr>
          <p:cNvPr id="218" name="Google Shape;218;p25"/>
          <p:cNvPicPr preferRelativeResize="0"/>
          <p:nvPr/>
        </p:nvPicPr>
        <p:blipFill>
          <a:blip r:embed="rId6">
            <a:alphaModFix/>
          </a:blip>
          <a:stretch>
            <a:fillRect/>
          </a:stretch>
        </p:blipFill>
        <p:spPr>
          <a:xfrm>
            <a:off x="2568585" y="-226065"/>
            <a:ext cx="2686050" cy="3048000"/>
          </a:xfrm>
          <a:prstGeom prst="rect">
            <a:avLst/>
          </a:prstGeom>
          <a:noFill/>
          <a:ln>
            <a:noFill/>
          </a:ln>
        </p:spPr>
      </p:pic>
      <p:pic>
        <p:nvPicPr>
          <p:cNvPr id="219" name="Google Shape;219;p25"/>
          <p:cNvPicPr preferRelativeResize="0"/>
          <p:nvPr/>
        </p:nvPicPr>
        <p:blipFill>
          <a:blip r:embed="rId7">
            <a:alphaModFix/>
          </a:blip>
          <a:stretch>
            <a:fillRect/>
          </a:stretch>
        </p:blipFill>
        <p:spPr>
          <a:xfrm>
            <a:off x="2444753" y="3585855"/>
            <a:ext cx="3266950" cy="3266950"/>
          </a:xfrm>
          <a:prstGeom prst="rect">
            <a:avLst/>
          </a:prstGeom>
          <a:noFill/>
          <a:ln>
            <a:noFill/>
          </a:ln>
        </p:spPr>
      </p:pic>
      <p:pic>
        <p:nvPicPr>
          <p:cNvPr id="220" name="Google Shape;220;p25"/>
          <p:cNvPicPr preferRelativeResize="0"/>
          <p:nvPr/>
        </p:nvPicPr>
        <p:blipFill>
          <a:blip r:embed="rId8">
            <a:alphaModFix/>
          </a:blip>
          <a:stretch>
            <a:fillRect/>
          </a:stretch>
        </p:blipFill>
        <p:spPr>
          <a:xfrm>
            <a:off x="6801739" y="2085975"/>
            <a:ext cx="2686050" cy="2686050"/>
          </a:xfrm>
          <a:prstGeom prst="rect">
            <a:avLst/>
          </a:prstGeom>
          <a:noFill/>
          <a:ln>
            <a:noFill/>
          </a:ln>
        </p:spPr>
      </p:pic>
      <p:pic>
        <p:nvPicPr>
          <p:cNvPr id="221" name="Google Shape;221;p25"/>
          <p:cNvPicPr preferRelativeResize="0"/>
          <p:nvPr/>
        </p:nvPicPr>
        <p:blipFill>
          <a:blip r:embed="rId9">
            <a:alphaModFix/>
          </a:blip>
          <a:stretch>
            <a:fillRect/>
          </a:stretch>
        </p:blipFill>
        <p:spPr>
          <a:xfrm>
            <a:off x="-117466" y="4286255"/>
            <a:ext cx="2562225" cy="2571750"/>
          </a:xfrm>
          <a:prstGeom prst="rect">
            <a:avLst/>
          </a:prstGeom>
          <a:noFill/>
          <a:ln>
            <a:noFill/>
          </a:ln>
        </p:spPr>
      </p:pic>
      <p:pic>
        <p:nvPicPr>
          <p:cNvPr id="222" name="Google Shape;222;p25"/>
          <p:cNvPicPr preferRelativeResize="0"/>
          <p:nvPr/>
        </p:nvPicPr>
        <p:blipFill>
          <a:blip r:embed="rId10">
            <a:alphaModFix/>
          </a:blip>
          <a:stretch>
            <a:fillRect/>
          </a:stretch>
        </p:blipFill>
        <p:spPr>
          <a:xfrm>
            <a:off x="5130801" y="4538132"/>
            <a:ext cx="2686050" cy="2686050"/>
          </a:xfrm>
          <a:prstGeom prst="rect">
            <a:avLst/>
          </a:prstGeom>
          <a:noFill/>
          <a:ln>
            <a:noFill/>
          </a:ln>
        </p:spPr>
      </p:pic>
      <p:pic>
        <p:nvPicPr>
          <p:cNvPr id="223" name="Google Shape;223;p25"/>
          <p:cNvPicPr preferRelativeResize="0"/>
          <p:nvPr/>
        </p:nvPicPr>
        <p:blipFill>
          <a:blip r:embed="rId11">
            <a:alphaModFix/>
          </a:blip>
          <a:stretch>
            <a:fillRect/>
          </a:stretch>
        </p:blipFill>
        <p:spPr>
          <a:xfrm>
            <a:off x="-117476" y="1724025"/>
            <a:ext cx="2562225" cy="2562225"/>
          </a:xfrm>
          <a:prstGeom prst="rect">
            <a:avLst/>
          </a:prstGeom>
          <a:noFill/>
          <a:ln>
            <a:noFill/>
          </a:ln>
        </p:spPr>
      </p:pic>
      <p:pic>
        <p:nvPicPr>
          <p:cNvPr id="224" name="Google Shape;224;p25"/>
          <p:cNvPicPr preferRelativeResize="0"/>
          <p:nvPr/>
        </p:nvPicPr>
        <p:blipFill>
          <a:blip r:embed="rId12">
            <a:alphaModFix/>
          </a:blip>
          <a:stretch>
            <a:fillRect/>
          </a:stretch>
        </p:blipFill>
        <p:spPr>
          <a:xfrm>
            <a:off x="-11" y="-45088"/>
            <a:ext cx="2046786" cy="1800425"/>
          </a:xfrm>
          <a:prstGeom prst="rect">
            <a:avLst/>
          </a:prstGeom>
          <a:noFill/>
          <a:ln>
            <a:noFill/>
          </a:ln>
        </p:spPr>
      </p:pic>
      <p:pic>
        <p:nvPicPr>
          <p:cNvPr id="225" name="Google Shape;225;p25"/>
          <p:cNvPicPr preferRelativeResize="0"/>
          <p:nvPr/>
        </p:nvPicPr>
        <p:blipFill>
          <a:blip r:embed="rId13">
            <a:alphaModFix/>
          </a:blip>
          <a:stretch>
            <a:fillRect/>
          </a:stretch>
        </p:blipFill>
        <p:spPr>
          <a:xfrm>
            <a:off x="2348848" y="3023192"/>
            <a:ext cx="1518925" cy="1518925"/>
          </a:xfrm>
          <a:prstGeom prst="rect">
            <a:avLst/>
          </a:prstGeom>
          <a:noFill/>
          <a:ln>
            <a:noFill/>
          </a:ln>
        </p:spPr>
      </p:pic>
      <p:pic>
        <p:nvPicPr>
          <p:cNvPr id="226" name="Google Shape;226;p25"/>
          <p:cNvPicPr preferRelativeResize="0"/>
          <p:nvPr/>
        </p:nvPicPr>
        <p:blipFill>
          <a:blip r:embed="rId14">
            <a:alphaModFix/>
          </a:blip>
          <a:stretch>
            <a:fillRect/>
          </a:stretch>
        </p:blipFill>
        <p:spPr>
          <a:xfrm>
            <a:off x="6457962" y="-6"/>
            <a:ext cx="2686050" cy="2686050"/>
          </a:xfrm>
          <a:prstGeom prst="rect">
            <a:avLst/>
          </a:prstGeom>
          <a:noFill/>
          <a:ln>
            <a:noFill/>
          </a:ln>
        </p:spPr>
      </p:pic>
      <p:pic>
        <p:nvPicPr>
          <p:cNvPr id="227" name="Google Shape;227;p25"/>
          <p:cNvPicPr preferRelativeResize="0"/>
          <p:nvPr/>
        </p:nvPicPr>
        <p:blipFill>
          <a:blip r:embed="rId15" cstate="print">
            <a:alphaModFix/>
            <a:extLst>
              <a:ext uri="{28A0092B-C50C-407E-A947-70E740481C1C}">
                <a14:useLocalDpi xmlns:a14="http://schemas.microsoft.com/office/drawing/2010/main"/>
              </a:ext>
            </a:extLst>
          </a:blip>
          <a:stretch>
            <a:fillRect/>
          </a:stretch>
        </p:blipFill>
        <p:spPr>
          <a:xfrm>
            <a:off x="6032201" y="2136685"/>
            <a:ext cx="1121450" cy="1121450"/>
          </a:xfrm>
          <a:prstGeom prst="rect">
            <a:avLst/>
          </a:prstGeom>
          <a:noFill/>
          <a:ln>
            <a:noFill/>
          </a:ln>
        </p:spPr>
      </p:pic>
      <p:pic>
        <p:nvPicPr>
          <p:cNvPr id="228" name="Google Shape;228;p25"/>
          <p:cNvPicPr preferRelativeResize="0"/>
          <p:nvPr/>
        </p:nvPicPr>
        <p:blipFill>
          <a:blip r:embed="rId16">
            <a:alphaModFix/>
          </a:blip>
          <a:stretch>
            <a:fillRect/>
          </a:stretch>
        </p:blipFill>
        <p:spPr>
          <a:xfrm>
            <a:off x="4929769" y="-226069"/>
            <a:ext cx="2562225" cy="2562225"/>
          </a:xfrm>
          <a:prstGeom prst="rect">
            <a:avLst/>
          </a:prstGeom>
          <a:noFill/>
          <a:ln>
            <a:noFill/>
          </a:ln>
        </p:spPr>
      </p:pic>
      <p:pic>
        <p:nvPicPr>
          <p:cNvPr id="229" name="Google Shape;229;p25"/>
          <p:cNvPicPr preferRelativeResize="0"/>
          <p:nvPr/>
        </p:nvPicPr>
        <p:blipFill>
          <a:blip r:embed="rId17">
            <a:alphaModFix/>
          </a:blip>
          <a:stretch>
            <a:fillRect/>
          </a:stretch>
        </p:blipFill>
        <p:spPr>
          <a:xfrm>
            <a:off x="4929774" y="1547783"/>
            <a:ext cx="1121450" cy="1138272"/>
          </a:xfrm>
          <a:prstGeom prst="rect">
            <a:avLst/>
          </a:prstGeom>
          <a:noFill/>
          <a:ln>
            <a:noFill/>
          </a:ln>
        </p:spPr>
      </p:pic>
      <p:pic>
        <p:nvPicPr>
          <p:cNvPr id="230" name="Google Shape;230;p25"/>
          <p:cNvPicPr preferRelativeResize="0"/>
          <p:nvPr/>
        </p:nvPicPr>
        <p:blipFill>
          <a:blip r:embed="rId18">
            <a:alphaModFix/>
          </a:blip>
          <a:stretch>
            <a:fillRect/>
          </a:stretch>
        </p:blipFill>
        <p:spPr>
          <a:xfrm>
            <a:off x="1786924" y="4173876"/>
            <a:ext cx="1518925" cy="1518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6"/>
          <p:cNvSpPr txBox="1"/>
          <p:nvPr/>
        </p:nvSpPr>
        <p:spPr>
          <a:xfrm>
            <a:off x="365162" y="792137"/>
            <a:ext cx="85599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strike="noStrike" cap="none" dirty="0">
                <a:solidFill>
                  <a:schemeClr val="dk1"/>
                </a:solidFill>
                <a:latin typeface="Times New Roman"/>
                <a:ea typeface="Times New Roman"/>
                <a:cs typeface="Times New Roman"/>
                <a:sym typeface="Times New Roman"/>
              </a:rPr>
              <a:t> </a:t>
            </a:r>
            <a:r>
              <a:rPr lang="en-US" sz="1800" b="1" i="0" u="none" strike="noStrike" cap="none" dirty="0">
                <a:solidFill>
                  <a:srgbClr val="FF3300"/>
                </a:solidFill>
                <a:latin typeface="Times New Roman"/>
                <a:ea typeface="Times New Roman"/>
                <a:cs typeface="Times New Roman"/>
                <a:sym typeface="Times New Roman"/>
              </a:rPr>
              <a:t>(</a:t>
            </a:r>
            <a:r>
              <a:rPr lang="en-US" sz="1800" b="1" i="0" u="none" strike="noStrike" cap="none" dirty="0" err="1">
                <a:solidFill>
                  <a:srgbClr val="FF3300"/>
                </a:solidFill>
                <a:latin typeface="Times New Roman"/>
                <a:ea typeface="Times New Roman"/>
                <a:cs typeface="Times New Roman"/>
                <a:sym typeface="Times New Roman"/>
              </a:rPr>
              <a:t>馮家晴</a:t>
            </a:r>
            <a:r>
              <a:rPr lang="en-US" sz="1800" b="1" i="0" u="none" strike="noStrike" cap="none" dirty="0">
                <a:solidFill>
                  <a:srgbClr val="FF3300"/>
                </a:solidFill>
                <a:latin typeface="Times New Roman"/>
                <a:ea typeface="Times New Roman"/>
                <a:cs typeface="Times New Roman"/>
                <a:sym typeface="Times New Roman"/>
              </a:rPr>
              <a:t>❤)                          </a:t>
            </a:r>
            <a:r>
              <a:rPr lang="en-US" sz="1800" b="1" i="0" u="none" strike="noStrike" cap="none" dirty="0">
                <a:solidFill>
                  <a:schemeClr val="dk1"/>
                </a:solidFill>
                <a:latin typeface="Times New Roman"/>
                <a:ea typeface="Times New Roman"/>
                <a:cs typeface="Times New Roman"/>
                <a:sym typeface="Times New Roman"/>
              </a:rPr>
              <a:t> </a:t>
            </a:r>
            <a:r>
              <a:rPr lang="en-US" sz="1800" b="1" i="0" u="none" strike="noStrike" cap="none" dirty="0">
                <a:solidFill>
                  <a:srgbClr val="FFC000"/>
                </a:solidFill>
                <a:latin typeface="Times New Roman"/>
                <a:ea typeface="Times New Roman"/>
                <a:cs typeface="Times New Roman"/>
                <a:sym typeface="Times New Roman"/>
              </a:rPr>
              <a:t>(</a:t>
            </a:r>
            <a:r>
              <a:rPr lang="en-US" sz="1800" b="1" i="0" u="none" strike="noStrike" cap="none" dirty="0" err="1">
                <a:solidFill>
                  <a:srgbClr val="FFC000"/>
                </a:solidFill>
                <a:latin typeface="Times New Roman"/>
                <a:ea typeface="Times New Roman"/>
                <a:cs typeface="Times New Roman"/>
                <a:sym typeface="Times New Roman"/>
              </a:rPr>
              <a:t>彭樂穎</a:t>
            </a:r>
            <a:r>
              <a:rPr lang="en-US" sz="1800" b="1" i="0" u="none" strike="noStrike" cap="none" dirty="0">
                <a:solidFill>
                  <a:srgbClr val="FFC000"/>
                </a:solidFill>
                <a:latin typeface="Times New Roman"/>
                <a:ea typeface="Times New Roman"/>
                <a:cs typeface="Times New Roman"/>
                <a:sym typeface="Times New Roman"/>
              </a:rPr>
              <a:t>💛)                        </a:t>
            </a:r>
            <a:r>
              <a:rPr lang="en-US" sz="1800" b="1" i="0" u="none" strike="noStrike" cap="none" dirty="0">
                <a:solidFill>
                  <a:schemeClr val="dk1"/>
                </a:solidFill>
                <a:latin typeface="Times New Roman"/>
                <a:ea typeface="Times New Roman"/>
                <a:cs typeface="Times New Roman"/>
                <a:sym typeface="Times New Roman"/>
              </a:rPr>
              <a:t> </a:t>
            </a:r>
            <a:r>
              <a:rPr lang="en-US" sz="1800" b="1" i="0" u="none" strike="noStrike" cap="none" dirty="0">
                <a:solidFill>
                  <a:srgbClr val="0099CC"/>
                </a:solidFill>
                <a:latin typeface="Times New Roman"/>
                <a:ea typeface="Times New Roman"/>
                <a:cs typeface="Times New Roman"/>
                <a:sym typeface="Times New Roman"/>
              </a:rPr>
              <a:t>(</a:t>
            </a:r>
            <a:r>
              <a:rPr lang="en-US" sz="1800" b="1" i="0" u="none" strike="noStrike" cap="none" dirty="0" err="1">
                <a:solidFill>
                  <a:srgbClr val="0099CC"/>
                </a:solidFill>
                <a:latin typeface="Times New Roman"/>
                <a:ea typeface="Times New Roman"/>
                <a:cs typeface="Times New Roman"/>
                <a:sym typeface="Times New Roman"/>
              </a:rPr>
              <a:t>曾詠妍</a:t>
            </a:r>
            <a:r>
              <a:rPr lang="en-US" sz="1800" b="1" dirty="0">
                <a:solidFill>
                  <a:srgbClr val="0099CC"/>
                </a:solidFill>
                <a:latin typeface="Times New Roman"/>
                <a:ea typeface="Times New Roman"/>
                <a:cs typeface="Times New Roman"/>
                <a:sym typeface="Times New Roman"/>
              </a:rPr>
              <a:t>💙</a:t>
            </a:r>
            <a:r>
              <a:rPr lang="en-US" sz="1800" b="1" i="0" u="none" strike="noStrike" cap="none" dirty="0">
                <a:solidFill>
                  <a:srgbClr val="0099CC"/>
                </a:solidFill>
                <a:latin typeface="Times New Roman"/>
                <a:ea typeface="Times New Roman"/>
                <a:cs typeface="Times New Roman"/>
                <a:sym typeface="Times New Roman"/>
              </a:rPr>
              <a:t>)</a:t>
            </a:r>
            <a:endParaRPr dirty="0"/>
          </a:p>
        </p:txBody>
      </p:sp>
      <p:sp>
        <p:nvSpPr>
          <p:cNvPr id="236" name="Google Shape;236;p26"/>
          <p:cNvSpPr txBox="1"/>
          <p:nvPr/>
        </p:nvSpPr>
        <p:spPr>
          <a:xfrm>
            <a:off x="2700337" y="1195387"/>
            <a:ext cx="234950" cy="584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373737"/>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373737"/>
              </a:buClr>
              <a:buSzPts val="1600"/>
              <a:buFont typeface="Times New Roman"/>
              <a:buNone/>
            </a:pPr>
            <a:r>
              <a:rPr lang="en-US" sz="1600" b="0" i="0" u="none" strike="noStrike" cap="none">
                <a:solidFill>
                  <a:srgbClr val="373737"/>
                </a:solidFill>
                <a:latin typeface="Times New Roman"/>
                <a:ea typeface="Times New Roman"/>
                <a:cs typeface="Times New Roman"/>
                <a:sym typeface="Times New Roman"/>
              </a:rPr>
              <a:t> </a:t>
            </a:r>
            <a:endParaRPr/>
          </a:p>
        </p:txBody>
      </p:sp>
      <p:sp>
        <p:nvSpPr>
          <p:cNvPr id="237" name="Google Shape;237;p26"/>
          <p:cNvSpPr txBox="1"/>
          <p:nvPr/>
        </p:nvSpPr>
        <p:spPr>
          <a:xfrm>
            <a:off x="292100" y="284162"/>
            <a:ext cx="5051425"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strike="noStrike" cap="none">
                <a:solidFill>
                  <a:srgbClr val="373737"/>
                </a:solidFill>
                <a:latin typeface="Times New Roman"/>
                <a:ea typeface="Times New Roman"/>
                <a:cs typeface="Times New Roman"/>
                <a:sym typeface="Times New Roman"/>
              </a:rPr>
              <a:t>(1) Facts </a:t>
            </a:r>
            <a:r>
              <a:rPr lang="en-US" sz="2800" b="0" i="0" u="none" strike="noStrike" cap="none">
                <a:solidFill>
                  <a:srgbClr val="373737"/>
                </a:solidFill>
                <a:latin typeface="Arial"/>
                <a:ea typeface="Arial"/>
                <a:cs typeface="Arial"/>
                <a:sym typeface="Arial"/>
              </a:rPr>
              <a:t>事實 : 描述事件和經驗</a:t>
            </a:r>
            <a:endParaRPr/>
          </a:p>
        </p:txBody>
      </p:sp>
      <p:pic>
        <p:nvPicPr>
          <p:cNvPr id="238" name="Google Shape;238;p26" descr="Five Connected Jigsaw Puzzle Parts Line Stock Vector (Royalty Free)  2323488789 | Shutterstock"/>
          <p:cNvPicPr preferRelativeResize="0"/>
          <p:nvPr/>
        </p:nvPicPr>
        <p:blipFill rotWithShape="1">
          <a:blip r:embed="rId3">
            <a:alphaModFix/>
          </a:blip>
          <a:srcRect l="6842" t="8327" r="6738" b="15088"/>
          <a:stretch/>
        </p:blipFill>
        <p:spPr>
          <a:xfrm>
            <a:off x="365162" y="1361611"/>
            <a:ext cx="8356672" cy="4960776"/>
          </a:xfrm>
          <a:prstGeom prst="rect">
            <a:avLst/>
          </a:prstGeom>
          <a:noFill/>
          <a:ln>
            <a:noFill/>
          </a:ln>
        </p:spPr>
      </p:pic>
      <p:sp>
        <p:nvSpPr>
          <p:cNvPr id="239" name="Google Shape;239;p26"/>
          <p:cNvSpPr txBox="1"/>
          <p:nvPr/>
        </p:nvSpPr>
        <p:spPr>
          <a:xfrm>
            <a:off x="643840" y="1517899"/>
            <a:ext cx="2199300" cy="23241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solidFill>
                  <a:schemeClr val="dk1"/>
                </a:solidFill>
              </a:rPr>
              <a:t>喺呢次專題研習入面，我哋遇到好多困難，唔見咗分工表，但組員每次都齊心協力咁解決困難，令我哋最終都係完成咗呢份專題研習。</a:t>
            </a:r>
            <a:endParaRPr sz="1800" b="1" i="0" u="none">
              <a:solidFill>
                <a:schemeClr val="dk1"/>
              </a:solidFill>
            </a:endParaRPr>
          </a:p>
        </p:txBody>
      </p:sp>
      <p:sp>
        <p:nvSpPr>
          <p:cNvPr id="241" name="Google Shape;241;p26"/>
          <p:cNvSpPr txBox="1"/>
          <p:nvPr/>
        </p:nvSpPr>
        <p:spPr>
          <a:xfrm>
            <a:off x="576829" y="4100350"/>
            <a:ext cx="2199246" cy="2045059"/>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lvl="0" indent="0" algn="l" rtl="0">
              <a:spcBef>
                <a:spcPts val="0"/>
              </a:spcBef>
              <a:spcAft>
                <a:spcPts val="0"/>
              </a:spcAft>
              <a:buNone/>
            </a:pPr>
            <a:r>
              <a:rPr lang="en-US" sz="1800" b="1">
                <a:solidFill>
                  <a:schemeClr val="dk1"/>
                </a:solidFill>
              </a:rPr>
              <a:t>呢次嘅嘅專題研習入面，雖然個過程並唔簡單，但係比我學習到團體合作的重要性，一齊解決困難！</a:t>
            </a:r>
            <a:endParaRPr sz="1800" b="1">
              <a:solidFill>
                <a:schemeClr val="dk1"/>
              </a:solidFill>
            </a:endParaRPr>
          </a:p>
          <a:p>
            <a:pPr marL="0" marR="0" lvl="0" indent="0" algn="l" rtl="0">
              <a:lnSpc>
                <a:spcPct val="100000"/>
              </a:lnSpc>
              <a:spcBef>
                <a:spcPts val="0"/>
              </a:spcBef>
              <a:spcAft>
                <a:spcPts val="0"/>
              </a:spcAft>
              <a:buNone/>
            </a:pPr>
            <a:endParaRPr sz="1800" b="1">
              <a:solidFill>
                <a:schemeClr val="dk1"/>
              </a:solidFill>
            </a:endParaRPr>
          </a:p>
        </p:txBody>
      </p:sp>
      <p:sp>
        <p:nvSpPr>
          <p:cNvPr id="242" name="Google Shape;242;p26"/>
          <p:cNvSpPr txBox="1"/>
          <p:nvPr/>
        </p:nvSpPr>
        <p:spPr>
          <a:xfrm>
            <a:off x="3476000" y="4202102"/>
            <a:ext cx="2190300" cy="17661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err="1">
                <a:solidFill>
                  <a:schemeClr val="dk1"/>
                </a:solidFill>
              </a:rPr>
              <a:t>在這次的專題研習入面，我哋都遇到唔同嘅難關，但係只要我哋同心合力，無論有什麼困難都可以解決</a:t>
            </a:r>
            <a:r>
              <a:rPr lang="en-US" sz="1800" b="1" dirty="0">
                <a:solidFill>
                  <a:schemeClr val="dk1"/>
                </a:solidFill>
              </a:rPr>
              <a:t>！</a:t>
            </a:r>
            <a:endParaRPr sz="1800" b="1" dirty="0">
              <a:solidFill>
                <a:schemeClr val="dk1"/>
              </a:solidFill>
            </a:endParaRPr>
          </a:p>
        </p:txBody>
      </p:sp>
      <p:sp>
        <p:nvSpPr>
          <p:cNvPr id="243" name="Google Shape;243;p26"/>
          <p:cNvSpPr txBox="1"/>
          <p:nvPr/>
        </p:nvSpPr>
        <p:spPr>
          <a:xfrm>
            <a:off x="6243930" y="1524368"/>
            <a:ext cx="2199246" cy="1910375"/>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a:solidFill>
                  <a:schemeClr val="dk1"/>
                </a:solidFill>
              </a:rPr>
              <a:t>今次專題研習過程中，遇到了不少困難，例如組員對分工有不同意見，但讓我學習到要互相包容，才能使團體更團結一致。</a:t>
            </a:r>
            <a:endParaRPr sz="1700" b="1" i="0" u="none">
              <a:solidFill>
                <a:schemeClr val="dk1"/>
              </a:solidFill>
            </a:endParaRPr>
          </a:p>
        </p:txBody>
      </p:sp>
      <p:sp>
        <p:nvSpPr>
          <p:cNvPr id="244" name="Google Shape;244;p26"/>
          <p:cNvSpPr txBox="1"/>
          <p:nvPr/>
        </p:nvSpPr>
        <p:spPr>
          <a:xfrm>
            <a:off x="6454833" y="4342313"/>
            <a:ext cx="2190600" cy="17661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err="1">
                <a:solidFill>
                  <a:schemeClr val="dk1"/>
                </a:solidFill>
              </a:rPr>
              <a:t>在這一次的專題研習入面，雖然在做的過程很困難，但我哋都不會放棄</a:t>
            </a:r>
            <a:r>
              <a:rPr lang="en-US" sz="1800" b="1" dirty="0">
                <a:solidFill>
                  <a:schemeClr val="dk1"/>
                </a:solidFill>
              </a:rPr>
              <a:t>，  </a:t>
            </a:r>
            <a:r>
              <a:rPr lang="en-US" sz="1800" b="1" dirty="0" err="1">
                <a:solidFill>
                  <a:schemeClr val="dk1"/>
                </a:solidFill>
              </a:rPr>
              <a:t>互相支持和互相鼓勵</a:t>
            </a:r>
            <a:r>
              <a:rPr lang="en-US" sz="1800" b="1" dirty="0">
                <a:solidFill>
                  <a:schemeClr val="dk1"/>
                </a:solidFill>
              </a:rPr>
              <a:t>。</a:t>
            </a:r>
            <a:endParaRPr sz="1800" b="1" i="0" u="none" dirty="0">
              <a:solidFill>
                <a:schemeClr val="dk1"/>
              </a:solidFill>
            </a:endParaRPr>
          </a:p>
        </p:txBody>
      </p:sp>
      <p:sp>
        <p:nvSpPr>
          <p:cNvPr id="245" name="Google Shape;245;p26"/>
          <p:cNvSpPr txBox="1"/>
          <p:nvPr/>
        </p:nvSpPr>
        <p:spPr>
          <a:xfrm>
            <a:off x="292100" y="6376987"/>
            <a:ext cx="85581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9900"/>
              </a:buClr>
              <a:buSzPts val="1800"/>
              <a:buFont typeface="Times New Roman"/>
              <a:buNone/>
            </a:pPr>
            <a:r>
              <a:rPr lang="en-US" sz="1800" b="1" dirty="0">
                <a:solidFill>
                  <a:srgbClr val="669900"/>
                </a:solidFill>
                <a:latin typeface="Times New Roman"/>
                <a:ea typeface="Times New Roman"/>
                <a:cs typeface="Times New Roman"/>
                <a:sym typeface="Times New Roman"/>
              </a:rPr>
              <a:t>（</a:t>
            </a:r>
            <a:r>
              <a:rPr lang="en-US" sz="1800" b="1" dirty="0" err="1">
                <a:solidFill>
                  <a:srgbClr val="669900"/>
                </a:solidFill>
                <a:latin typeface="Times New Roman"/>
                <a:ea typeface="Times New Roman"/>
                <a:cs typeface="Times New Roman"/>
                <a:sym typeface="Times New Roman"/>
              </a:rPr>
              <a:t>鄭凱晴</a:t>
            </a:r>
            <a:r>
              <a:rPr lang="en-US" sz="1800" b="1" dirty="0">
                <a:solidFill>
                  <a:srgbClr val="669900"/>
                </a:solidFill>
                <a:latin typeface="Times New Roman"/>
                <a:ea typeface="Times New Roman"/>
                <a:cs typeface="Times New Roman"/>
                <a:sym typeface="Times New Roman"/>
              </a:rPr>
              <a:t>💚）</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FF6699"/>
                </a:solidFill>
                <a:latin typeface="Times New Roman"/>
                <a:ea typeface="Times New Roman"/>
                <a:cs typeface="Times New Roman"/>
                <a:sym typeface="Times New Roman"/>
              </a:rPr>
              <a:t>(</a:t>
            </a:r>
            <a:r>
              <a:rPr lang="en-US" sz="1800" b="1" i="0" u="none" dirty="0" err="1">
                <a:solidFill>
                  <a:srgbClr val="FF6699"/>
                </a:solidFill>
                <a:latin typeface="Times New Roman"/>
                <a:ea typeface="Times New Roman"/>
                <a:cs typeface="Times New Roman"/>
                <a:sym typeface="Times New Roman"/>
              </a:rPr>
              <a:t>盧加穎</a:t>
            </a:r>
            <a:r>
              <a:rPr lang="en-US" sz="1800" b="1" i="0" u="none" dirty="0">
                <a:solidFill>
                  <a:srgbClr val="FF6699"/>
                </a:solidFill>
                <a:latin typeface="Times New Roman"/>
                <a:ea typeface="Times New Roman"/>
                <a:cs typeface="Times New Roman"/>
                <a:sym typeface="Times New Roman"/>
              </a:rPr>
              <a:t>)</a:t>
            </a:r>
            <a:r>
              <a:rPr lang="en-US" sz="1800" b="1" i="0" u="none" dirty="0">
                <a:solidFill>
                  <a:srgbClr val="339966"/>
                </a:solidFill>
                <a:latin typeface="Times New Roman"/>
                <a:ea typeface="Times New Roman"/>
                <a:cs typeface="Times New Roman"/>
                <a:sym typeface="Times New Roman"/>
              </a:rPr>
              <a:t>                           </a:t>
            </a:r>
            <a:r>
              <a:rPr lang="en-US" sz="1800" b="1" dirty="0">
                <a:solidFill>
                  <a:srgbClr val="339966"/>
                </a:solidFill>
                <a:latin typeface="Times New Roman"/>
                <a:ea typeface="Times New Roman"/>
                <a:cs typeface="Times New Roman"/>
                <a:sym typeface="Times New Roman"/>
              </a:rPr>
              <a:t>(</a:t>
            </a:r>
            <a:r>
              <a:rPr lang="en-US" sz="1800" b="1" dirty="0" err="1">
                <a:solidFill>
                  <a:srgbClr val="339966"/>
                </a:solidFill>
                <a:latin typeface="Times New Roman"/>
                <a:ea typeface="Times New Roman"/>
                <a:cs typeface="Times New Roman"/>
                <a:sym typeface="Times New Roman"/>
              </a:rPr>
              <a:t>黎諾雅</a:t>
            </a:r>
            <a:r>
              <a:rPr lang="en-US" sz="1800" b="1" dirty="0">
                <a:solidFill>
                  <a:srgbClr val="339966"/>
                </a:solidFill>
                <a:latin typeface="Times New Roman"/>
                <a:ea typeface="Times New Roman"/>
                <a:cs typeface="Times New Roman"/>
                <a:sym typeface="Times New Roman"/>
              </a:rPr>
              <a:t>)</a:t>
            </a:r>
            <a:endParaRPr dirty="0"/>
          </a:p>
        </p:txBody>
      </p:sp>
      <p:sp>
        <p:nvSpPr>
          <p:cNvPr id="246" name="Google Shape;246;p26"/>
          <p:cNvSpPr txBox="1"/>
          <p:nvPr/>
        </p:nvSpPr>
        <p:spPr>
          <a:xfrm>
            <a:off x="6366225" y="3945550"/>
            <a:ext cx="2190300" cy="3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1"/>
              </a:solidFill>
            </a:endParaRPr>
          </a:p>
        </p:txBody>
      </p:sp>
      <p:sp>
        <p:nvSpPr>
          <p:cNvPr id="247" name="Google Shape;247;p26"/>
          <p:cNvSpPr txBox="1"/>
          <p:nvPr/>
        </p:nvSpPr>
        <p:spPr>
          <a:xfrm>
            <a:off x="3448348" y="1338862"/>
            <a:ext cx="2190300" cy="243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err="1">
                <a:solidFill>
                  <a:schemeClr val="dk1"/>
                </a:solidFill>
                <a:latin typeface="Impact"/>
                <a:ea typeface="Impact"/>
                <a:cs typeface="Impact"/>
                <a:sym typeface="Impact"/>
              </a:rPr>
              <a:t>這次專題研習有啲事的確有少少困難，例如為咗分工合作同組員爭持不懈，互不相讓</a:t>
            </a:r>
            <a:r>
              <a:rPr lang="en-US" sz="1600" b="1" dirty="0">
                <a:solidFill>
                  <a:schemeClr val="dk1"/>
                </a:solidFill>
                <a:latin typeface="Impact"/>
                <a:ea typeface="Impact"/>
                <a:cs typeface="Impact"/>
                <a:sym typeface="Impact"/>
              </a:rPr>
              <a:t>⋯⋯</a:t>
            </a:r>
            <a:r>
              <a:rPr lang="en-US" sz="1600" b="1" dirty="0" err="1">
                <a:solidFill>
                  <a:schemeClr val="dk1"/>
                </a:solidFill>
                <a:latin typeface="Impact"/>
                <a:ea typeface="Impact"/>
                <a:cs typeface="Impact"/>
                <a:sym typeface="Impact"/>
              </a:rPr>
              <a:t>把專題研習弄了一定的時間才完成，但亦令我學會了要團結合作，才能讓事變得更美好</a:t>
            </a:r>
            <a:r>
              <a:rPr lang="en-US" sz="1600" b="1" dirty="0">
                <a:solidFill>
                  <a:schemeClr val="dk1"/>
                </a:solidFill>
                <a:latin typeface="Impact"/>
                <a:ea typeface="Impact"/>
                <a:cs typeface="Impact"/>
                <a:sym typeface="Impact"/>
              </a:rPr>
              <a:t>。</a:t>
            </a:r>
            <a:endParaRPr sz="1600" b="1" dirty="0">
              <a:solidFill>
                <a:schemeClr val="dk1"/>
              </a:solidFill>
              <a:latin typeface="Impact"/>
              <a:ea typeface="Impact"/>
              <a:cs typeface="Impact"/>
              <a:sym typeface="Impact"/>
            </a:endParaRPr>
          </a:p>
        </p:txBody>
      </p:sp>
      <p:sp>
        <p:nvSpPr>
          <p:cNvPr id="248" name="Google Shape;248;p26"/>
          <p:cNvSpPr txBox="1"/>
          <p:nvPr/>
        </p:nvSpPr>
        <p:spPr>
          <a:xfrm>
            <a:off x="5902575" y="-60288"/>
            <a:ext cx="2654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Google Shape;253;p27"/>
          <p:cNvGrpSpPr/>
          <p:nvPr/>
        </p:nvGrpSpPr>
        <p:grpSpPr>
          <a:xfrm>
            <a:off x="365150" y="1228095"/>
            <a:ext cx="8399769" cy="4817336"/>
            <a:chOff x="2123728" y="2060847"/>
            <a:chExt cx="6840760" cy="4320481"/>
          </a:xfrm>
        </p:grpSpPr>
        <p:pic>
          <p:nvPicPr>
            <p:cNvPr id="254" name="Google Shape;254;p27" descr="Five Connected Jigsaw Puzzle Parts Line Stock Vector (Royalty Free)  2323488789 | Shutterstock"/>
            <p:cNvPicPr preferRelativeResize="0"/>
            <p:nvPr/>
          </p:nvPicPr>
          <p:blipFill rotWithShape="1">
            <a:blip r:embed="rId3">
              <a:alphaModFix/>
            </a:blip>
            <a:srcRect l="6844" t="8324" r="6740" b="15094"/>
            <a:stretch/>
          </p:blipFill>
          <p:spPr>
            <a:xfrm>
              <a:off x="2123728" y="2060847"/>
              <a:ext cx="6840760" cy="4320481"/>
            </a:xfrm>
            <a:prstGeom prst="rect">
              <a:avLst/>
            </a:prstGeom>
            <a:noFill/>
            <a:ln>
              <a:noFill/>
            </a:ln>
          </p:spPr>
        </p:pic>
        <p:sp>
          <p:nvSpPr>
            <p:cNvPr id="255" name="Google Shape;255;p27"/>
            <p:cNvSpPr txBox="1"/>
            <p:nvPr/>
          </p:nvSpPr>
          <p:spPr>
            <a:xfrm>
              <a:off x="2267744" y="2265353"/>
              <a:ext cx="1800300" cy="10836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err="1"/>
                <a:t>今次</a:t>
              </a:r>
              <a:r>
                <a:rPr lang="zh-TW" altLang="en-US" sz="1800" b="1" dirty="0"/>
                <a:t>的</a:t>
              </a:r>
              <a:r>
                <a:rPr lang="en-US" sz="1800" b="1" dirty="0" err="1"/>
                <a:t>專題研習題目有少少難，但最後我</a:t>
              </a:r>
              <a:r>
                <a:rPr lang="zh-TW" altLang="en-US" sz="1800" b="1" dirty="0"/>
                <a:t>們</a:t>
              </a:r>
              <a:r>
                <a:rPr lang="en-US" sz="1800" b="1" dirty="0" err="1"/>
                <a:t>齊心協力完成</a:t>
              </a:r>
              <a:r>
                <a:rPr lang="zh-TW" altLang="en-US" sz="1800" b="1" dirty="0"/>
                <a:t>。</a:t>
              </a:r>
              <a:endParaRPr sz="1800" b="1" i="0" u="none" dirty="0">
                <a:solidFill>
                  <a:srgbClr val="000000"/>
                </a:solidFill>
              </a:endParaRPr>
            </a:p>
          </p:txBody>
        </p:sp>
        <p:sp>
          <p:nvSpPr>
            <p:cNvPr id="256" name="Google Shape;256;p27"/>
            <p:cNvSpPr txBox="1"/>
            <p:nvPr/>
          </p:nvSpPr>
          <p:spPr>
            <a:xfrm>
              <a:off x="4683253" y="2336178"/>
              <a:ext cx="1800300" cy="15324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a:t>這次專題研習比之以往所做的有一定的難度，但亦認識到很多有趣的社會時事，雖然做得過程一波三折，但經過與組員的不懈努力，最終也是如願以償地做好。</a:t>
              </a:r>
              <a:endParaRPr sz="1500" b="1" i="0" u="none">
                <a:solidFill>
                  <a:srgbClr val="000000"/>
                </a:solidFill>
              </a:endParaRPr>
            </a:p>
          </p:txBody>
        </p:sp>
        <p:sp>
          <p:nvSpPr>
            <p:cNvPr id="257" name="Google Shape;257;p27"/>
            <p:cNvSpPr txBox="1"/>
            <p:nvPr/>
          </p:nvSpPr>
          <p:spPr>
            <a:xfrm>
              <a:off x="2267744" y="4423525"/>
              <a:ext cx="1800300" cy="1573351"/>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dirty="0" err="1"/>
                <a:t>今次</a:t>
              </a:r>
              <a:r>
                <a:rPr lang="zh-TW" altLang="en-US" sz="1800" dirty="0"/>
                <a:t>的</a:t>
              </a:r>
              <a:r>
                <a:rPr lang="en-US" sz="1800" dirty="0" err="1"/>
                <a:t>專題研習雖然有少少難</a:t>
              </a:r>
              <a:r>
                <a:rPr lang="en-US" sz="1800" dirty="0"/>
                <a:t>，​​但</a:t>
              </a:r>
              <a:r>
                <a:rPr lang="zh-TW" altLang="en-US" sz="1800" dirty="0"/>
                <a:t>這是</a:t>
              </a:r>
              <a:r>
                <a:rPr lang="en-US" sz="1800" dirty="0" err="1"/>
                <a:t>小學最後一次做專題研習，我都懷着自信</a:t>
              </a:r>
              <a:r>
                <a:rPr lang="zh-TW" altLang="en-US" sz="1800" dirty="0"/>
                <a:t>和興奮的</a:t>
              </a:r>
              <a:r>
                <a:rPr lang="en-US" sz="1800" dirty="0"/>
                <a:t>心</a:t>
              </a:r>
              <a:r>
                <a:rPr lang="zh-TW" altLang="en-US" sz="1800" dirty="0"/>
                <a:t>情把報告</a:t>
              </a:r>
              <a:r>
                <a:rPr lang="en-US" sz="1800" dirty="0" err="1"/>
                <a:t>完成</a:t>
              </a:r>
              <a:r>
                <a:rPr lang="en-US" sz="1800" dirty="0"/>
                <a:t>。</a:t>
              </a:r>
              <a:endParaRPr sz="1800" b="0" i="0" u="none" dirty="0">
                <a:solidFill>
                  <a:srgbClr val="000000"/>
                </a:solidFill>
                <a:latin typeface="Arial"/>
                <a:ea typeface="Arial"/>
                <a:cs typeface="Arial"/>
                <a:sym typeface="Arial"/>
              </a:endParaRPr>
            </a:p>
          </p:txBody>
        </p:sp>
        <p:sp>
          <p:nvSpPr>
            <p:cNvPr id="258" name="Google Shape;258;p27"/>
            <p:cNvSpPr txBox="1"/>
            <p:nvPr/>
          </p:nvSpPr>
          <p:spPr>
            <a:xfrm>
              <a:off x="4683253" y="4661727"/>
              <a:ext cx="1670700" cy="579632"/>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err="1"/>
                <a:t>好高興可以</a:t>
              </a:r>
              <a:r>
                <a:rPr lang="zh-TW" altLang="en-US" sz="1800" b="1" dirty="0"/>
                <a:t>和</a:t>
              </a:r>
              <a:r>
                <a:rPr lang="en-US" sz="1800" b="1" dirty="0" err="1"/>
                <a:t>同學一</a:t>
              </a:r>
              <a:r>
                <a:rPr lang="zh-TW" altLang="en-US" sz="1800" b="1" dirty="0"/>
                <a:t>起</a:t>
              </a:r>
              <a:r>
                <a:rPr lang="en-US" sz="1800" b="1" dirty="0" err="1"/>
                <a:t>做專題研習</a:t>
              </a:r>
              <a:r>
                <a:rPr lang="en-US" sz="1800" b="1" dirty="0"/>
                <a:t>。</a:t>
              </a:r>
              <a:endParaRPr sz="1800" b="1" i="0" u="none" dirty="0">
                <a:solidFill>
                  <a:srgbClr val="000000"/>
                </a:solidFill>
              </a:endParaRPr>
            </a:p>
          </p:txBody>
        </p:sp>
        <p:sp>
          <p:nvSpPr>
            <p:cNvPr id="259" name="Google Shape;259;p27"/>
            <p:cNvSpPr txBox="1"/>
            <p:nvPr/>
          </p:nvSpPr>
          <p:spPr>
            <a:xfrm>
              <a:off x="6936071" y="2446405"/>
              <a:ext cx="1800300" cy="10836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t>這次專題研習整體難度提升了，但也挺有趣的，能學到很多社會時事。</a:t>
              </a:r>
              <a:endParaRPr sz="1800" b="1" i="0" u="none">
                <a:solidFill>
                  <a:srgbClr val="000000"/>
                </a:solidFill>
              </a:endParaRPr>
            </a:p>
          </p:txBody>
        </p:sp>
        <p:sp>
          <p:nvSpPr>
            <p:cNvPr id="260" name="Google Shape;260;p27"/>
            <p:cNvSpPr txBox="1"/>
            <p:nvPr/>
          </p:nvSpPr>
          <p:spPr>
            <a:xfrm>
              <a:off x="6936071" y="4661725"/>
              <a:ext cx="1800300" cy="1324921"/>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err="1"/>
                <a:t>在這次專題研習中，很滿意我們的整體表現，雖然過程</a:t>
              </a:r>
              <a:r>
                <a:rPr lang="zh-TW" altLang="en-US" sz="1800" b="1" dirty="0"/>
                <a:t>中</a:t>
              </a:r>
              <a:r>
                <a:rPr lang="en-US" sz="1800" b="1" dirty="0" err="1"/>
                <a:t>有不少的問題，但最後都成功</a:t>
              </a:r>
              <a:r>
                <a:rPr lang="en-US" sz="1800" b="1" dirty="0"/>
                <a:t>。</a:t>
              </a:r>
              <a:endParaRPr sz="1800" b="1" i="0" u="none" dirty="0">
                <a:solidFill>
                  <a:srgbClr val="000000"/>
                </a:solidFill>
              </a:endParaRPr>
            </a:p>
          </p:txBody>
        </p:sp>
      </p:grpSp>
      <p:sp>
        <p:nvSpPr>
          <p:cNvPr id="261" name="Google Shape;261;p27"/>
          <p:cNvSpPr txBox="1"/>
          <p:nvPr/>
        </p:nvSpPr>
        <p:spPr>
          <a:xfrm>
            <a:off x="292050" y="6121875"/>
            <a:ext cx="85599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9900"/>
              </a:buClr>
              <a:buSzPts val="1800"/>
              <a:buFont typeface="Times New Roman"/>
              <a:buNone/>
            </a:pPr>
            <a:r>
              <a:rPr lang="en-US" sz="1800" b="1" dirty="0">
                <a:solidFill>
                  <a:srgbClr val="669900"/>
                </a:solidFill>
                <a:latin typeface="Times New Roman"/>
                <a:ea typeface="Times New Roman"/>
                <a:cs typeface="Times New Roman"/>
                <a:sym typeface="Times New Roman"/>
              </a:rPr>
              <a:t>（</a:t>
            </a:r>
            <a:r>
              <a:rPr lang="en-US" sz="1800" b="1" dirty="0" err="1">
                <a:solidFill>
                  <a:srgbClr val="669900"/>
                </a:solidFill>
                <a:latin typeface="Times New Roman"/>
                <a:ea typeface="Times New Roman"/>
                <a:cs typeface="Times New Roman"/>
                <a:sym typeface="Times New Roman"/>
              </a:rPr>
              <a:t>鄭凱晴</a:t>
            </a:r>
            <a:r>
              <a:rPr lang="en-US" sz="1800" b="1" dirty="0">
                <a:solidFill>
                  <a:srgbClr val="669900"/>
                </a:solidFill>
                <a:latin typeface="Times New Roman"/>
                <a:ea typeface="Times New Roman"/>
                <a:cs typeface="Times New Roman"/>
                <a:sym typeface="Times New Roman"/>
              </a:rPr>
              <a:t>💚）</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FF6699"/>
                </a:solidFill>
                <a:latin typeface="Times New Roman"/>
                <a:ea typeface="Times New Roman"/>
                <a:cs typeface="Times New Roman"/>
                <a:sym typeface="Times New Roman"/>
              </a:rPr>
              <a:t>(</a:t>
            </a:r>
            <a:r>
              <a:rPr lang="en-US" sz="1800" b="1" i="0" u="none" dirty="0" err="1">
                <a:solidFill>
                  <a:srgbClr val="FF6699"/>
                </a:solidFill>
                <a:latin typeface="Times New Roman"/>
                <a:ea typeface="Times New Roman"/>
                <a:cs typeface="Times New Roman"/>
                <a:sym typeface="Times New Roman"/>
              </a:rPr>
              <a:t>盧加穎</a:t>
            </a:r>
            <a:r>
              <a:rPr lang="en-US" sz="1800" b="1" dirty="0">
                <a:solidFill>
                  <a:srgbClr val="FF6699"/>
                </a:solidFill>
                <a:latin typeface="Times New Roman"/>
                <a:ea typeface="Times New Roman"/>
                <a:cs typeface="Times New Roman"/>
                <a:sym typeface="Times New Roman"/>
              </a:rPr>
              <a:t>🩷</a:t>
            </a:r>
            <a:r>
              <a:rPr lang="en-US" sz="1800" b="1" i="0" u="none" dirty="0">
                <a:solidFill>
                  <a:srgbClr val="339966"/>
                </a:solidFill>
                <a:latin typeface="Times New Roman"/>
                <a:ea typeface="Times New Roman"/>
                <a:cs typeface="Times New Roman"/>
                <a:sym typeface="Times New Roman"/>
              </a:rPr>
              <a:t>                           </a:t>
            </a:r>
            <a:r>
              <a:rPr lang="en-US" sz="1800" b="1" dirty="0">
                <a:solidFill>
                  <a:srgbClr val="339966"/>
                </a:solidFill>
                <a:latin typeface="Times New Roman"/>
                <a:ea typeface="Times New Roman"/>
                <a:cs typeface="Times New Roman"/>
                <a:sym typeface="Times New Roman"/>
              </a:rPr>
              <a:t>(</a:t>
            </a:r>
            <a:r>
              <a:rPr lang="en-US" sz="1800" b="1" dirty="0" err="1">
                <a:solidFill>
                  <a:srgbClr val="339966"/>
                </a:solidFill>
                <a:latin typeface="Times New Roman"/>
                <a:ea typeface="Times New Roman"/>
                <a:cs typeface="Times New Roman"/>
                <a:sym typeface="Times New Roman"/>
              </a:rPr>
              <a:t>黎諾雅</a:t>
            </a:r>
            <a:r>
              <a:rPr lang="en-US" sz="1800" b="1" dirty="0">
                <a:solidFill>
                  <a:srgbClr val="339966"/>
                </a:solidFill>
                <a:latin typeface="Times New Roman"/>
                <a:ea typeface="Times New Roman"/>
                <a:cs typeface="Times New Roman"/>
                <a:sym typeface="Times New Roman"/>
              </a:rPr>
              <a:t>)</a:t>
            </a:r>
            <a:endParaRPr dirty="0"/>
          </a:p>
        </p:txBody>
      </p:sp>
      <p:sp>
        <p:nvSpPr>
          <p:cNvPr id="262" name="Google Shape;262;p27"/>
          <p:cNvSpPr txBox="1"/>
          <p:nvPr/>
        </p:nvSpPr>
        <p:spPr>
          <a:xfrm>
            <a:off x="168705" y="233303"/>
            <a:ext cx="6732600" cy="52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a:solidFill>
                  <a:srgbClr val="373737"/>
                </a:solidFill>
                <a:latin typeface="Times New Roman"/>
                <a:ea typeface="Times New Roman"/>
                <a:cs typeface="Times New Roman"/>
                <a:sym typeface="Times New Roman"/>
              </a:rPr>
              <a:t> (2) Feelings 感受 : 個人的主觀感受和情緒</a:t>
            </a:r>
            <a:endParaRPr/>
          </a:p>
        </p:txBody>
      </p:sp>
      <p:sp>
        <p:nvSpPr>
          <p:cNvPr id="263" name="Google Shape;263;p27"/>
          <p:cNvSpPr txBox="1"/>
          <p:nvPr/>
        </p:nvSpPr>
        <p:spPr>
          <a:xfrm>
            <a:off x="365150" y="780251"/>
            <a:ext cx="85599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dirty="0">
                <a:solidFill>
                  <a:schemeClr val="dk1"/>
                </a:solidFill>
                <a:latin typeface="Times New Roman"/>
                <a:ea typeface="Times New Roman"/>
                <a:cs typeface="Times New Roman"/>
                <a:sym typeface="Times New Roman"/>
              </a:rPr>
              <a:t> </a:t>
            </a:r>
            <a:r>
              <a:rPr lang="en-US" sz="1800" b="1" i="0" u="none" dirty="0">
                <a:solidFill>
                  <a:srgbClr val="FF3300"/>
                </a:solidFill>
                <a:latin typeface="Times New Roman"/>
                <a:ea typeface="Times New Roman"/>
                <a:cs typeface="Times New Roman"/>
                <a:sym typeface="Times New Roman"/>
              </a:rPr>
              <a:t>(</a:t>
            </a:r>
            <a:r>
              <a:rPr lang="en-US" sz="1800" b="1" i="0" u="none" dirty="0" err="1">
                <a:solidFill>
                  <a:srgbClr val="FF3300"/>
                </a:solidFill>
                <a:latin typeface="Times New Roman"/>
                <a:ea typeface="Times New Roman"/>
                <a:cs typeface="Times New Roman"/>
                <a:sym typeface="Times New Roman"/>
              </a:rPr>
              <a:t>馮家晴</a:t>
            </a:r>
            <a:r>
              <a:rPr lang="en-US" sz="1800" b="1" i="0" u="none" dirty="0">
                <a:solidFill>
                  <a:srgbClr val="FF3300"/>
                </a:solidFill>
                <a:latin typeface="Times New Roman"/>
                <a:ea typeface="Times New Roman"/>
                <a:cs typeface="Times New Roman"/>
                <a:sym typeface="Times New Roman"/>
              </a:rPr>
              <a:t>❤)                          </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FFC000"/>
                </a:solidFill>
                <a:latin typeface="Times New Roman"/>
                <a:ea typeface="Times New Roman"/>
                <a:cs typeface="Times New Roman"/>
                <a:sym typeface="Times New Roman"/>
              </a:rPr>
              <a:t>(</a:t>
            </a:r>
            <a:r>
              <a:rPr lang="en-US" sz="1800" b="1" dirty="0" err="1">
                <a:solidFill>
                  <a:srgbClr val="FFC000"/>
                </a:solidFill>
                <a:latin typeface="Times New Roman"/>
                <a:ea typeface="Times New Roman"/>
                <a:cs typeface="Times New Roman"/>
                <a:sym typeface="Times New Roman"/>
              </a:rPr>
              <a:t>彭樂穎</a:t>
            </a:r>
            <a:r>
              <a:rPr lang="en-US" sz="1800" b="1" dirty="0">
                <a:solidFill>
                  <a:srgbClr val="FFC000"/>
                </a:solidFill>
                <a:latin typeface="Times New Roman"/>
                <a:ea typeface="Times New Roman"/>
                <a:cs typeface="Times New Roman"/>
                <a:sym typeface="Times New Roman"/>
              </a:rPr>
              <a:t>💛</a:t>
            </a:r>
            <a:r>
              <a:rPr lang="en-US" sz="1800" b="1" i="0" u="none" dirty="0">
                <a:solidFill>
                  <a:srgbClr val="FFC000"/>
                </a:solidFill>
                <a:latin typeface="Times New Roman"/>
                <a:ea typeface="Times New Roman"/>
                <a:cs typeface="Times New Roman"/>
                <a:sym typeface="Times New Roman"/>
              </a:rPr>
              <a:t>)                          </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0099CC"/>
                </a:solidFill>
                <a:latin typeface="Times New Roman"/>
                <a:ea typeface="Times New Roman"/>
                <a:cs typeface="Times New Roman"/>
                <a:sym typeface="Times New Roman"/>
              </a:rPr>
              <a:t>(</a:t>
            </a:r>
            <a:r>
              <a:rPr lang="en-US" sz="1800" b="1" i="0" u="none" dirty="0" err="1">
                <a:solidFill>
                  <a:srgbClr val="0099CC"/>
                </a:solidFill>
                <a:latin typeface="Times New Roman"/>
                <a:ea typeface="Times New Roman"/>
                <a:cs typeface="Times New Roman"/>
                <a:sym typeface="Times New Roman"/>
              </a:rPr>
              <a:t>曾詠妍</a:t>
            </a:r>
            <a:r>
              <a:rPr lang="en-US" sz="1800" b="1" dirty="0">
                <a:solidFill>
                  <a:srgbClr val="0099CC"/>
                </a:solidFill>
                <a:latin typeface="Times New Roman"/>
                <a:ea typeface="Times New Roman"/>
                <a:cs typeface="Times New Roman"/>
                <a:sym typeface="Times New Roman"/>
              </a:rPr>
              <a:t>💙</a:t>
            </a:r>
            <a:r>
              <a:rPr lang="en-US" sz="1800" b="1" i="0" u="none" dirty="0">
                <a:solidFill>
                  <a:srgbClr val="0099CC"/>
                </a:solidFill>
                <a:latin typeface="Times New Roman"/>
                <a:ea typeface="Times New Roman"/>
                <a:cs typeface="Times New Roman"/>
                <a:sym typeface="Times New Roman"/>
              </a:rPr>
              <a:t>)</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8"/>
          <p:cNvSpPr txBox="1"/>
          <p:nvPr/>
        </p:nvSpPr>
        <p:spPr>
          <a:xfrm>
            <a:off x="365150" y="780251"/>
            <a:ext cx="85599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dirty="0">
                <a:solidFill>
                  <a:schemeClr val="dk1"/>
                </a:solidFill>
                <a:latin typeface="Times New Roman"/>
                <a:ea typeface="Times New Roman"/>
                <a:cs typeface="Times New Roman"/>
                <a:sym typeface="Times New Roman"/>
              </a:rPr>
              <a:t> </a:t>
            </a:r>
            <a:r>
              <a:rPr lang="en-US" sz="1800" b="1" i="0" u="none" dirty="0">
                <a:solidFill>
                  <a:srgbClr val="FF3300"/>
                </a:solidFill>
                <a:latin typeface="Times New Roman"/>
                <a:ea typeface="Times New Roman"/>
                <a:cs typeface="Times New Roman"/>
                <a:sym typeface="Times New Roman"/>
              </a:rPr>
              <a:t>(</a:t>
            </a:r>
            <a:r>
              <a:rPr lang="en-US" sz="1800" b="1" i="0" u="none" dirty="0" err="1">
                <a:solidFill>
                  <a:srgbClr val="FF3300"/>
                </a:solidFill>
                <a:latin typeface="Times New Roman"/>
                <a:ea typeface="Times New Roman"/>
                <a:cs typeface="Times New Roman"/>
                <a:sym typeface="Times New Roman"/>
              </a:rPr>
              <a:t>馮家晴</a:t>
            </a:r>
            <a:r>
              <a:rPr lang="en-US" sz="1800" b="1" i="0" u="none" dirty="0">
                <a:solidFill>
                  <a:srgbClr val="FF3300"/>
                </a:solidFill>
                <a:latin typeface="Times New Roman"/>
                <a:ea typeface="Times New Roman"/>
                <a:cs typeface="Times New Roman"/>
                <a:sym typeface="Times New Roman"/>
              </a:rPr>
              <a:t>❤)                          </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FFC000"/>
                </a:solidFill>
                <a:latin typeface="Times New Roman"/>
                <a:ea typeface="Times New Roman"/>
                <a:cs typeface="Times New Roman"/>
                <a:sym typeface="Times New Roman"/>
              </a:rPr>
              <a:t>(</a:t>
            </a:r>
            <a:r>
              <a:rPr lang="en-US" sz="1800" b="1" dirty="0" err="1">
                <a:solidFill>
                  <a:srgbClr val="FFC000"/>
                </a:solidFill>
                <a:latin typeface="Times New Roman"/>
                <a:ea typeface="Times New Roman"/>
                <a:cs typeface="Times New Roman"/>
                <a:sym typeface="Times New Roman"/>
              </a:rPr>
              <a:t>彭樂穎</a:t>
            </a:r>
            <a:r>
              <a:rPr lang="en-US" sz="1800" b="1" dirty="0">
                <a:solidFill>
                  <a:srgbClr val="FFC000"/>
                </a:solidFill>
                <a:latin typeface="Times New Roman"/>
                <a:ea typeface="Times New Roman"/>
                <a:cs typeface="Times New Roman"/>
                <a:sym typeface="Times New Roman"/>
              </a:rPr>
              <a:t>💛</a:t>
            </a:r>
            <a:r>
              <a:rPr lang="en-US" sz="1800" b="1" i="0" u="none" dirty="0">
                <a:solidFill>
                  <a:srgbClr val="FFC000"/>
                </a:solidFill>
                <a:latin typeface="Times New Roman"/>
                <a:ea typeface="Times New Roman"/>
                <a:cs typeface="Times New Roman"/>
                <a:sym typeface="Times New Roman"/>
              </a:rPr>
              <a:t>)                          </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0099CC"/>
                </a:solidFill>
                <a:latin typeface="Times New Roman"/>
                <a:ea typeface="Times New Roman"/>
                <a:cs typeface="Times New Roman"/>
                <a:sym typeface="Times New Roman"/>
              </a:rPr>
              <a:t>(</a:t>
            </a:r>
            <a:r>
              <a:rPr lang="en-US" sz="1800" b="1" i="0" u="none" dirty="0" err="1">
                <a:solidFill>
                  <a:srgbClr val="0099CC"/>
                </a:solidFill>
                <a:latin typeface="Times New Roman"/>
                <a:ea typeface="Times New Roman"/>
                <a:cs typeface="Times New Roman"/>
                <a:sym typeface="Times New Roman"/>
              </a:rPr>
              <a:t>曾詠妍</a:t>
            </a:r>
            <a:r>
              <a:rPr lang="en-US" sz="1800" b="1" dirty="0">
                <a:solidFill>
                  <a:srgbClr val="0099CC"/>
                </a:solidFill>
                <a:latin typeface="Times New Roman"/>
                <a:ea typeface="Times New Roman"/>
                <a:cs typeface="Times New Roman"/>
                <a:sym typeface="Times New Roman"/>
              </a:rPr>
              <a:t>💙</a:t>
            </a:r>
            <a:r>
              <a:rPr lang="en-US" sz="1800" b="1" i="0" u="none" dirty="0">
                <a:solidFill>
                  <a:srgbClr val="0099CC"/>
                </a:solidFill>
                <a:latin typeface="Times New Roman"/>
                <a:ea typeface="Times New Roman"/>
                <a:cs typeface="Times New Roman"/>
                <a:sym typeface="Times New Roman"/>
              </a:rPr>
              <a:t>)</a:t>
            </a:r>
            <a:endParaRPr dirty="0"/>
          </a:p>
        </p:txBody>
      </p:sp>
      <p:sp>
        <p:nvSpPr>
          <p:cNvPr id="269" name="Google Shape;269;p28"/>
          <p:cNvSpPr txBox="1"/>
          <p:nvPr/>
        </p:nvSpPr>
        <p:spPr>
          <a:xfrm>
            <a:off x="2700337" y="1195387"/>
            <a:ext cx="234900" cy="5841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a:solidFill>
                <a:srgbClr val="373737"/>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373737"/>
              </a:buClr>
              <a:buSzPts val="1600"/>
              <a:buFont typeface="Times New Roman"/>
              <a:buNone/>
            </a:pPr>
            <a:r>
              <a:rPr lang="en-US" sz="1600" b="0" i="0" u="none">
                <a:solidFill>
                  <a:srgbClr val="373737"/>
                </a:solidFill>
                <a:latin typeface="Times New Roman"/>
                <a:ea typeface="Times New Roman"/>
                <a:cs typeface="Times New Roman"/>
                <a:sym typeface="Times New Roman"/>
              </a:rPr>
              <a:t> </a:t>
            </a:r>
            <a:endParaRPr/>
          </a:p>
        </p:txBody>
      </p:sp>
      <p:grpSp>
        <p:nvGrpSpPr>
          <p:cNvPr id="270" name="Google Shape;270;p28"/>
          <p:cNvGrpSpPr/>
          <p:nvPr/>
        </p:nvGrpSpPr>
        <p:grpSpPr>
          <a:xfrm>
            <a:off x="392814" y="1334309"/>
            <a:ext cx="8356672" cy="4960777"/>
            <a:chOff x="2146376" y="2054706"/>
            <a:chExt cx="6840760" cy="4320481"/>
          </a:xfrm>
        </p:grpSpPr>
        <p:pic>
          <p:nvPicPr>
            <p:cNvPr id="271" name="Google Shape;271;p28" descr="Five Connected Jigsaw Puzzle Parts Line Stock Vector (Royalty Free)  2323488789 | Shutterstock"/>
            <p:cNvPicPr preferRelativeResize="0"/>
            <p:nvPr/>
          </p:nvPicPr>
          <p:blipFill rotWithShape="1">
            <a:blip r:embed="rId3">
              <a:alphaModFix/>
            </a:blip>
            <a:srcRect l="6844" t="8324" r="6740" b="15094"/>
            <a:stretch/>
          </p:blipFill>
          <p:spPr>
            <a:xfrm>
              <a:off x="2146376" y="2054706"/>
              <a:ext cx="6840760" cy="4320481"/>
            </a:xfrm>
            <a:prstGeom prst="rect">
              <a:avLst/>
            </a:prstGeom>
            <a:noFill/>
            <a:ln>
              <a:noFill/>
            </a:ln>
          </p:spPr>
        </p:pic>
        <p:sp>
          <p:nvSpPr>
            <p:cNvPr id="272" name="Google Shape;272;p28"/>
            <p:cNvSpPr txBox="1"/>
            <p:nvPr/>
          </p:nvSpPr>
          <p:spPr>
            <a:xfrm>
              <a:off x="2267744" y="2265353"/>
              <a:ext cx="1800300" cy="1286611"/>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err="1">
                  <a:solidFill>
                    <a:schemeClr val="dk1"/>
                  </a:solidFill>
                </a:rPr>
                <a:t>今次專題研習我</a:t>
              </a:r>
              <a:r>
                <a:rPr lang="zh-TW" altLang="en-US" sz="1800" b="1" dirty="0">
                  <a:solidFill>
                    <a:schemeClr val="dk1"/>
                  </a:solidFill>
                </a:rPr>
                <a:t>們</a:t>
              </a:r>
              <a:r>
                <a:rPr lang="en-US" sz="1800" b="1" dirty="0" err="1">
                  <a:solidFill>
                    <a:schemeClr val="dk1"/>
                  </a:solidFill>
                </a:rPr>
                <a:t>學到好多，例如關心長者，團隊合作</a:t>
              </a:r>
              <a:r>
                <a:rPr lang="en-US" sz="1800" b="1" dirty="0">
                  <a:solidFill>
                    <a:schemeClr val="dk1"/>
                  </a:solidFill>
                </a:rPr>
                <a:t>，</a:t>
              </a:r>
              <a:r>
                <a:rPr lang="zh-TW" altLang="en-US" sz="1800" b="1" dirty="0">
                  <a:solidFill>
                    <a:schemeClr val="dk1"/>
                  </a:solidFill>
                </a:rPr>
                <a:t>還</a:t>
              </a:r>
              <a:r>
                <a:rPr lang="en-US" sz="1800" b="1" dirty="0" err="1">
                  <a:solidFill>
                    <a:schemeClr val="dk1"/>
                  </a:solidFill>
                </a:rPr>
                <a:t>認識</a:t>
              </a:r>
              <a:r>
                <a:rPr lang="zh-TW" altLang="en-US" sz="1800" b="1" dirty="0">
                  <a:solidFill>
                    <a:schemeClr val="dk1"/>
                  </a:solidFill>
                </a:rPr>
                <a:t>到很</a:t>
              </a:r>
              <a:r>
                <a:rPr lang="en-US" sz="1800" b="1" dirty="0" err="1">
                  <a:solidFill>
                    <a:schemeClr val="dk1"/>
                  </a:solidFill>
                </a:rPr>
                <a:t>多關於長者</a:t>
              </a:r>
              <a:r>
                <a:rPr lang="zh-TW" altLang="en-US" sz="1800" b="1" dirty="0">
                  <a:solidFill>
                    <a:schemeClr val="dk1"/>
                  </a:solidFill>
                </a:rPr>
                <a:t>的</a:t>
              </a:r>
              <a:r>
                <a:rPr lang="en-US" sz="1800" b="1" dirty="0" err="1">
                  <a:solidFill>
                    <a:schemeClr val="dk1"/>
                  </a:solidFill>
                </a:rPr>
                <a:t>福利</a:t>
              </a:r>
              <a:r>
                <a:rPr lang="zh-TW" altLang="en-US" sz="1800" b="1" dirty="0">
                  <a:solidFill>
                    <a:schemeClr val="dk1"/>
                  </a:solidFill>
                </a:rPr>
                <a:t>。</a:t>
              </a:r>
              <a:endParaRPr sz="1800" b="1" i="0" u="none" dirty="0">
                <a:solidFill>
                  <a:schemeClr val="dk1"/>
                </a:solidFill>
              </a:endParaRPr>
            </a:p>
          </p:txBody>
        </p:sp>
        <p:sp>
          <p:nvSpPr>
            <p:cNvPr id="273" name="Google Shape;273;p28"/>
            <p:cNvSpPr txBox="1"/>
            <p:nvPr/>
          </p:nvSpPr>
          <p:spPr>
            <a:xfrm>
              <a:off x="4601912" y="2236894"/>
              <a:ext cx="1800300" cy="18903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1500" b="1" dirty="0">
                  <a:solidFill>
                    <a:schemeClr val="dk1"/>
                  </a:solidFill>
                </a:rPr>
                <a:t>這次專題研習委實令我獲益良多，更令我認識多唔多關於現代社會的知識，學會了關心時事。最重要嘅係，我哋學識咗團結合作，一組人要識得互相禮讓，才能讓事情更有效率完成。</a:t>
              </a:r>
              <a:endParaRPr sz="1600" b="1" i="0" u="none" dirty="0">
                <a:solidFill>
                  <a:schemeClr val="dk1"/>
                </a:solidFill>
              </a:endParaRPr>
            </a:p>
          </p:txBody>
        </p:sp>
        <p:sp>
          <p:nvSpPr>
            <p:cNvPr id="274" name="Google Shape;274;p28"/>
            <p:cNvSpPr txBox="1"/>
            <p:nvPr/>
          </p:nvSpPr>
          <p:spPr>
            <a:xfrm>
              <a:off x="2267744" y="4503007"/>
              <a:ext cx="1767567" cy="1045365"/>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err="1">
                  <a:solidFill>
                    <a:schemeClr val="dk1"/>
                  </a:solidFill>
                </a:rPr>
                <a:t>今次係專題研習比我獲益匪淺，我學習到團體合作，令工作更快完成</a:t>
              </a:r>
              <a:r>
                <a:rPr lang="en-US" sz="1800" b="1" dirty="0">
                  <a:solidFill>
                    <a:schemeClr val="dk1"/>
                  </a:solidFill>
                </a:rPr>
                <a:t>。</a:t>
              </a:r>
              <a:endParaRPr sz="1800" b="1" i="0" u="none" dirty="0">
                <a:solidFill>
                  <a:schemeClr val="dk1"/>
                </a:solidFill>
              </a:endParaRPr>
            </a:p>
          </p:txBody>
        </p:sp>
        <p:sp>
          <p:nvSpPr>
            <p:cNvPr id="275" name="Google Shape;275;p28"/>
            <p:cNvSpPr txBox="1"/>
            <p:nvPr/>
          </p:nvSpPr>
          <p:spPr>
            <a:xfrm>
              <a:off x="4651460" y="4628025"/>
              <a:ext cx="1785296" cy="1045365"/>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dirty="0" err="1">
                  <a:solidFill>
                    <a:schemeClr val="dk1"/>
                  </a:solidFill>
                </a:rPr>
                <a:t>在這次專題研習中，我都學識到團體合作和互相尊重，如何幫助長者</a:t>
              </a:r>
              <a:r>
                <a:rPr lang="en-US" sz="1800" b="1" dirty="0">
                  <a:solidFill>
                    <a:schemeClr val="dk1"/>
                  </a:solidFill>
                </a:rPr>
                <a:t>。</a:t>
              </a:r>
              <a:endParaRPr sz="1800" b="1" i="0" u="none" dirty="0">
                <a:solidFill>
                  <a:schemeClr val="dk1"/>
                </a:solidFill>
              </a:endParaRPr>
            </a:p>
          </p:txBody>
        </p:sp>
        <p:sp>
          <p:nvSpPr>
            <p:cNvPr id="276" name="Google Shape;276;p28"/>
            <p:cNvSpPr txBox="1"/>
            <p:nvPr/>
          </p:nvSpPr>
          <p:spPr>
            <a:xfrm>
              <a:off x="6936081" y="2236901"/>
              <a:ext cx="1944314" cy="1447442"/>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700" b="1" dirty="0" err="1">
                  <a:solidFill>
                    <a:schemeClr val="dk1"/>
                  </a:solidFill>
                </a:rPr>
                <a:t>這個專題研習讓我更認識到香港長者的福利，還明白到團體合作其實是要互相包容，總要有人退讓一步，才不至互不相讓、爭持不下</a:t>
              </a:r>
              <a:r>
                <a:rPr lang="en-US" sz="1700" b="1" dirty="0">
                  <a:solidFill>
                    <a:schemeClr val="dk1"/>
                  </a:solidFill>
                </a:rPr>
                <a:t>。</a:t>
              </a:r>
              <a:endParaRPr sz="1700" b="1" i="0" u="none" dirty="0">
                <a:solidFill>
                  <a:schemeClr val="dk1"/>
                </a:solidFill>
              </a:endParaRPr>
            </a:p>
          </p:txBody>
        </p:sp>
        <p:sp>
          <p:nvSpPr>
            <p:cNvPr id="277" name="Google Shape;277;p28"/>
            <p:cNvSpPr txBox="1"/>
            <p:nvPr/>
          </p:nvSpPr>
          <p:spPr>
            <a:xfrm>
              <a:off x="6998826" y="4486586"/>
              <a:ext cx="1881568" cy="1527857"/>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lvl="0"/>
              <a:r>
                <a:rPr lang="en-US" sz="1800" b="1" dirty="0">
                  <a:solidFill>
                    <a:schemeClr val="dk1"/>
                  </a:solidFill>
                </a:rPr>
                <a:t> </a:t>
              </a:r>
              <a:r>
                <a:rPr lang="en-US" sz="1800" b="1" dirty="0" err="1">
                  <a:solidFill>
                    <a:schemeClr val="dk1"/>
                  </a:solidFill>
                </a:rPr>
                <a:t>今次</a:t>
              </a:r>
              <a:r>
                <a:rPr lang="zh-TW" altLang="en-US" sz="1800" b="1" dirty="0">
                  <a:solidFill>
                    <a:schemeClr val="dk1"/>
                  </a:solidFill>
                </a:rPr>
                <a:t>的</a:t>
              </a:r>
              <a:r>
                <a:rPr lang="en-US" sz="1800" b="1" dirty="0" err="1">
                  <a:solidFill>
                    <a:schemeClr val="dk1"/>
                  </a:solidFill>
                </a:rPr>
                <a:t>專題研習，令我認識到老人家的需要，原來他們都</a:t>
              </a:r>
              <a:r>
                <a:rPr lang="zh-TW" altLang="en-US" sz="1800" b="1" dirty="0">
                  <a:solidFill>
                    <a:schemeClr val="dk1"/>
                  </a:solidFill>
                </a:rPr>
                <a:t>有很多需求</a:t>
              </a:r>
              <a:r>
                <a:rPr lang="en-US" sz="1800" b="1" dirty="0">
                  <a:solidFill>
                    <a:schemeClr val="dk1"/>
                  </a:solidFill>
                </a:rPr>
                <a:t>，</a:t>
              </a:r>
              <a:r>
                <a:rPr lang="en-US" sz="1800" b="1" dirty="0" err="1">
                  <a:solidFill>
                    <a:schemeClr val="dk1"/>
                  </a:solidFill>
                </a:rPr>
                <a:t>希望政府可以</a:t>
              </a:r>
              <a:r>
                <a:rPr lang="en-US" altLang="zh-HK" sz="1800" b="1" dirty="0" err="1">
                  <a:solidFill>
                    <a:schemeClr val="dk1"/>
                  </a:solidFill>
                </a:rPr>
                <a:t>適當</a:t>
              </a:r>
              <a:r>
                <a:rPr lang="zh-TW" altLang="en-US" sz="1800" b="1" dirty="0">
                  <a:solidFill>
                    <a:schemeClr val="dk1"/>
                  </a:solidFill>
                </a:rPr>
                <a:t>地滿足他們的</a:t>
              </a:r>
              <a:r>
                <a:rPr lang="en-US" sz="1800" b="1" dirty="0" err="1">
                  <a:solidFill>
                    <a:schemeClr val="dk1"/>
                  </a:solidFill>
                </a:rPr>
                <a:t>需要</a:t>
              </a:r>
              <a:r>
                <a:rPr lang="en-US" sz="1800" b="1" dirty="0">
                  <a:solidFill>
                    <a:schemeClr val="dk1"/>
                  </a:solidFill>
                </a:rPr>
                <a:t>。</a:t>
              </a:r>
              <a:endParaRPr sz="1800" b="1" i="0" u="none" dirty="0">
                <a:solidFill>
                  <a:schemeClr val="dk1"/>
                </a:solidFill>
                <a:sym typeface="Arial"/>
              </a:endParaRPr>
            </a:p>
          </p:txBody>
        </p:sp>
      </p:grpSp>
      <p:sp>
        <p:nvSpPr>
          <p:cNvPr id="278" name="Google Shape;278;p28"/>
          <p:cNvSpPr txBox="1"/>
          <p:nvPr/>
        </p:nvSpPr>
        <p:spPr>
          <a:xfrm>
            <a:off x="292100" y="6376987"/>
            <a:ext cx="85581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9900"/>
              </a:buClr>
              <a:buSzPts val="1800"/>
              <a:buFont typeface="Times New Roman"/>
              <a:buNone/>
            </a:pPr>
            <a:r>
              <a:rPr lang="en-US" sz="1800" b="1" i="0" u="none" dirty="0">
                <a:solidFill>
                  <a:srgbClr val="669900"/>
                </a:solidFill>
                <a:latin typeface="Times New Roman"/>
                <a:ea typeface="Times New Roman"/>
                <a:cs typeface="Times New Roman"/>
                <a:sym typeface="Times New Roman"/>
              </a:rPr>
              <a:t>(</a:t>
            </a:r>
            <a:r>
              <a:rPr lang="en-US" sz="1800" b="1" i="0" u="none" dirty="0" err="1">
                <a:solidFill>
                  <a:srgbClr val="669900"/>
                </a:solidFill>
                <a:latin typeface="Times New Roman"/>
                <a:ea typeface="Times New Roman"/>
                <a:cs typeface="Times New Roman"/>
                <a:sym typeface="Times New Roman"/>
              </a:rPr>
              <a:t>鄭凱晴</a:t>
            </a:r>
            <a:r>
              <a:rPr lang="en-US" sz="1800" b="1" i="0" u="none" dirty="0">
                <a:solidFill>
                  <a:srgbClr val="669900"/>
                </a:solidFill>
                <a:latin typeface="Times New Roman"/>
                <a:ea typeface="Times New Roman"/>
                <a:cs typeface="Times New Roman"/>
                <a:sym typeface="Times New Roman"/>
              </a:rPr>
              <a:t>💚)</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FF6699"/>
                </a:solidFill>
                <a:latin typeface="Times New Roman"/>
                <a:ea typeface="Times New Roman"/>
                <a:cs typeface="Times New Roman"/>
                <a:sym typeface="Times New Roman"/>
              </a:rPr>
              <a:t>(</a:t>
            </a:r>
            <a:r>
              <a:rPr lang="en-US" sz="1800" b="1" i="0" u="none" dirty="0" err="1">
                <a:solidFill>
                  <a:srgbClr val="FF6699"/>
                </a:solidFill>
                <a:latin typeface="Times New Roman"/>
                <a:ea typeface="Times New Roman"/>
                <a:cs typeface="Times New Roman"/>
                <a:sym typeface="Times New Roman"/>
              </a:rPr>
              <a:t>盧加穎</a:t>
            </a:r>
            <a:r>
              <a:rPr lang="en-US" sz="1800" b="1" i="0" u="none" dirty="0">
                <a:solidFill>
                  <a:srgbClr val="FF6699"/>
                </a:solidFill>
                <a:latin typeface="Times New Roman"/>
                <a:ea typeface="Times New Roman"/>
                <a:cs typeface="Times New Roman"/>
                <a:sym typeface="Times New Roman"/>
              </a:rPr>
              <a:t>)</a:t>
            </a:r>
            <a:r>
              <a:rPr lang="en-US" sz="1800" b="1" i="0" u="none" dirty="0">
                <a:solidFill>
                  <a:srgbClr val="339966"/>
                </a:solidFill>
                <a:latin typeface="Times New Roman"/>
                <a:ea typeface="Times New Roman"/>
                <a:cs typeface="Times New Roman"/>
                <a:sym typeface="Times New Roman"/>
              </a:rPr>
              <a:t>                           (</a:t>
            </a:r>
            <a:r>
              <a:rPr lang="en-US" sz="1800" b="1" dirty="0" err="1">
                <a:solidFill>
                  <a:srgbClr val="339966"/>
                </a:solidFill>
                <a:latin typeface="Times New Roman"/>
                <a:ea typeface="Times New Roman"/>
                <a:cs typeface="Times New Roman"/>
                <a:sym typeface="Times New Roman"/>
              </a:rPr>
              <a:t>黎諾雅</a:t>
            </a:r>
            <a:r>
              <a:rPr lang="en-US" sz="1800" b="1" i="0" u="none" dirty="0">
                <a:solidFill>
                  <a:srgbClr val="339966"/>
                </a:solidFill>
                <a:latin typeface="Times New Roman"/>
                <a:ea typeface="Times New Roman"/>
                <a:cs typeface="Times New Roman"/>
                <a:sym typeface="Times New Roman"/>
              </a:rPr>
              <a:t>)</a:t>
            </a:r>
            <a:endParaRPr dirty="0"/>
          </a:p>
        </p:txBody>
      </p:sp>
      <p:sp>
        <p:nvSpPr>
          <p:cNvPr id="279" name="Google Shape;279;p28"/>
          <p:cNvSpPr txBox="1"/>
          <p:nvPr/>
        </p:nvSpPr>
        <p:spPr>
          <a:xfrm>
            <a:off x="273050" y="212725"/>
            <a:ext cx="5618100" cy="5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a:solidFill>
                  <a:srgbClr val="373737"/>
                </a:solidFill>
                <a:latin typeface="Times New Roman"/>
                <a:ea typeface="Times New Roman"/>
                <a:cs typeface="Times New Roman"/>
                <a:sym typeface="Times New Roman"/>
              </a:rPr>
              <a:t>(3) Findings </a:t>
            </a:r>
            <a:r>
              <a:rPr lang="en-US" sz="2800" b="0" i="0" u="none">
                <a:solidFill>
                  <a:srgbClr val="373737"/>
                </a:solidFill>
                <a:latin typeface="Arial"/>
                <a:ea typeface="Arial"/>
                <a:cs typeface="Arial"/>
                <a:sym typeface="Arial"/>
              </a:rPr>
              <a:t>發現 : 總結經驗和意義</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9"/>
          <p:cNvSpPr txBox="1"/>
          <p:nvPr/>
        </p:nvSpPr>
        <p:spPr>
          <a:xfrm>
            <a:off x="292062" y="799312"/>
            <a:ext cx="85599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Times New Roman"/>
              <a:buNone/>
            </a:pPr>
            <a:r>
              <a:rPr lang="en-US" sz="1400" b="0" i="0" u="none" dirty="0">
                <a:solidFill>
                  <a:schemeClr val="dk1"/>
                </a:solidFill>
                <a:latin typeface="Times New Roman"/>
                <a:ea typeface="Times New Roman"/>
                <a:cs typeface="Times New Roman"/>
                <a:sym typeface="Times New Roman"/>
              </a:rPr>
              <a:t> </a:t>
            </a:r>
            <a:r>
              <a:rPr lang="en-US" sz="1800" b="1" i="0" u="none" dirty="0">
                <a:solidFill>
                  <a:srgbClr val="FF3300"/>
                </a:solidFill>
                <a:latin typeface="Times New Roman"/>
                <a:ea typeface="Times New Roman"/>
                <a:cs typeface="Times New Roman"/>
                <a:sym typeface="Times New Roman"/>
              </a:rPr>
              <a:t>(</a:t>
            </a:r>
            <a:r>
              <a:rPr lang="en-US" sz="1800" b="1" i="0" u="none" dirty="0" err="1">
                <a:solidFill>
                  <a:srgbClr val="FF3300"/>
                </a:solidFill>
                <a:latin typeface="Times New Roman"/>
                <a:ea typeface="Times New Roman"/>
                <a:cs typeface="Times New Roman"/>
                <a:sym typeface="Times New Roman"/>
              </a:rPr>
              <a:t>馮家晴</a:t>
            </a:r>
            <a:r>
              <a:rPr lang="en-US" sz="1800" b="1" i="0" u="none" dirty="0">
                <a:solidFill>
                  <a:srgbClr val="FF3300"/>
                </a:solidFill>
                <a:latin typeface="Times New Roman"/>
                <a:ea typeface="Times New Roman"/>
                <a:cs typeface="Times New Roman"/>
                <a:sym typeface="Times New Roman"/>
              </a:rPr>
              <a:t>❤)                          </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FFC000"/>
                </a:solidFill>
                <a:latin typeface="Times New Roman"/>
                <a:ea typeface="Times New Roman"/>
                <a:cs typeface="Times New Roman"/>
                <a:sym typeface="Times New Roman"/>
              </a:rPr>
              <a:t> </a:t>
            </a:r>
            <a:r>
              <a:rPr lang="en-US" sz="1800" b="1" dirty="0">
                <a:solidFill>
                  <a:srgbClr val="FFC000"/>
                </a:solidFill>
                <a:latin typeface="Times New Roman"/>
                <a:ea typeface="Times New Roman"/>
                <a:cs typeface="Times New Roman"/>
                <a:sym typeface="Times New Roman"/>
              </a:rPr>
              <a:t>(</a:t>
            </a:r>
            <a:r>
              <a:rPr lang="en-US" sz="1800" b="1" dirty="0" err="1">
                <a:solidFill>
                  <a:srgbClr val="FFC000"/>
                </a:solidFill>
                <a:latin typeface="Times New Roman"/>
                <a:ea typeface="Times New Roman"/>
                <a:cs typeface="Times New Roman"/>
                <a:sym typeface="Times New Roman"/>
              </a:rPr>
              <a:t>彭樂穎</a:t>
            </a:r>
            <a:r>
              <a:rPr lang="en-US" sz="1800" b="1" dirty="0">
                <a:solidFill>
                  <a:srgbClr val="FFC000"/>
                </a:solidFill>
                <a:latin typeface="Times New Roman"/>
                <a:ea typeface="Times New Roman"/>
                <a:cs typeface="Times New Roman"/>
                <a:sym typeface="Times New Roman"/>
              </a:rPr>
              <a:t>💛)</a:t>
            </a:r>
            <a:r>
              <a:rPr lang="en-US" sz="1800" b="1" i="0" u="none" dirty="0">
                <a:solidFill>
                  <a:srgbClr val="FFC000"/>
                </a:solidFill>
                <a:latin typeface="Times New Roman"/>
                <a:ea typeface="Times New Roman"/>
                <a:cs typeface="Times New Roman"/>
                <a:sym typeface="Times New Roman"/>
              </a:rPr>
              <a:t>                        </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0099CC"/>
                </a:solidFill>
                <a:latin typeface="Times New Roman"/>
                <a:ea typeface="Times New Roman"/>
                <a:cs typeface="Times New Roman"/>
                <a:sym typeface="Times New Roman"/>
              </a:rPr>
              <a:t>(</a:t>
            </a:r>
            <a:r>
              <a:rPr lang="en-US" sz="1800" b="1" i="0" u="none" dirty="0" err="1">
                <a:solidFill>
                  <a:srgbClr val="0099CC"/>
                </a:solidFill>
                <a:latin typeface="Times New Roman"/>
                <a:ea typeface="Times New Roman"/>
                <a:cs typeface="Times New Roman"/>
                <a:sym typeface="Times New Roman"/>
              </a:rPr>
              <a:t>曾</a:t>
            </a:r>
            <a:r>
              <a:rPr lang="en-US" sz="1800" b="1" dirty="0" err="1">
                <a:solidFill>
                  <a:srgbClr val="0099CC"/>
                </a:solidFill>
                <a:latin typeface="Times New Roman"/>
                <a:ea typeface="Times New Roman"/>
                <a:cs typeface="Times New Roman"/>
                <a:sym typeface="Times New Roman"/>
              </a:rPr>
              <a:t>詠妍</a:t>
            </a:r>
            <a:r>
              <a:rPr lang="en-US" sz="1800" b="1" dirty="0">
                <a:solidFill>
                  <a:srgbClr val="0099CC"/>
                </a:solidFill>
                <a:latin typeface="Times New Roman"/>
                <a:ea typeface="Times New Roman"/>
                <a:cs typeface="Times New Roman"/>
                <a:sym typeface="Times New Roman"/>
              </a:rPr>
              <a:t>💙</a:t>
            </a:r>
            <a:r>
              <a:rPr lang="en-US" sz="1800" b="1" i="0" u="none" dirty="0">
                <a:solidFill>
                  <a:srgbClr val="0099CC"/>
                </a:solidFill>
                <a:latin typeface="Times New Roman"/>
                <a:ea typeface="Times New Roman"/>
                <a:cs typeface="Times New Roman"/>
                <a:sym typeface="Times New Roman"/>
              </a:rPr>
              <a:t>)</a:t>
            </a:r>
            <a:endParaRPr dirty="0"/>
          </a:p>
        </p:txBody>
      </p:sp>
      <p:sp>
        <p:nvSpPr>
          <p:cNvPr id="285" name="Google Shape;285;p29"/>
          <p:cNvSpPr txBox="1"/>
          <p:nvPr/>
        </p:nvSpPr>
        <p:spPr>
          <a:xfrm>
            <a:off x="2700337" y="1195387"/>
            <a:ext cx="234900" cy="5841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600"/>
              <a:buFont typeface="Arial"/>
              <a:buNone/>
            </a:pPr>
            <a:endParaRPr sz="1600" b="0" i="0" u="none">
              <a:solidFill>
                <a:srgbClr val="373737"/>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373737"/>
              </a:buClr>
              <a:buSzPts val="1600"/>
              <a:buFont typeface="Times New Roman"/>
              <a:buNone/>
            </a:pPr>
            <a:r>
              <a:rPr lang="en-US" sz="1600" b="0" i="0" u="none">
                <a:solidFill>
                  <a:srgbClr val="373737"/>
                </a:solidFill>
                <a:latin typeface="Times New Roman"/>
                <a:ea typeface="Times New Roman"/>
                <a:cs typeface="Times New Roman"/>
                <a:sym typeface="Times New Roman"/>
              </a:rPr>
              <a:t> </a:t>
            </a:r>
            <a:endParaRPr/>
          </a:p>
        </p:txBody>
      </p:sp>
      <p:grpSp>
        <p:nvGrpSpPr>
          <p:cNvPr id="286" name="Google Shape;286;p29"/>
          <p:cNvGrpSpPr/>
          <p:nvPr/>
        </p:nvGrpSpPr>
        <p:grpSpPr>
          <a:xfrm>
            <a:off x="393676" y="1288114"/>
            <a:ext cx="8356672" cy="4960777"/>
            <a:chOff x="2123728" y="2060847"/>
            <a:chExt cx="6840760" cy="4320481"/>
          </a:xfrm>
        </p:grpSpPr>
        <p:pic>
          <p:nvPicPr>
            <p:cNvPr id="287" name="Google Shape;287;p29" descr="Five Connected Jigsaw Puzzle Parts Line Stock Vector (Royalty Free)  2323488789 | Shutterstock"/>
            <p:cNvPicPr preferRelativeResize="0"/>
            <p:nvPr/>
          </p:nvPicPr>
          <p:blipFill rotWithShape="1">
            <a:blip r:embed="rId3">
              <a:alphaModFix/>
            </a:blip>
            <a:srcRect l="6844" t="8324" r="6740" b="15094"/>
            <a:stretch/>
          </p:blipFill>
          <p:spPr>
            <a:xfrm>
              <a:off x="2123728" y="2060847"/>
              <a:ext cx="6840760" cy="4320481"/>
            </a:xfrm>
            <a:prstGeom prst="rect">
              <a:avLst/>
            </a:prstGeom>
            <a:noFill/>
            <a:ln>
              <a:noFill/>
            </a:ln>
          </p:spPr>
        </p:pic>
        <p:sp>
          <p:nvSpPr>
            <p:cNvPr id="288" name="Google Shape;288;p29"/>
            <p:cNvSpPr txBox="1"/>
            <p:nvPr/>
          </p:nvSpPr>
          <p:spPr>
            <a:xfrm>
              <a:off x="2373279" y="2316219"/>
              <a:ext cx="1800300" cy="12954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solidFill>
                    <a:schemeClr val="dk1"/>
                  </a:solidFill>
                </a:rPr>
                <a:t>喺呢個專題研習入邊，我哋學到團隊合作，互相幫忙，先會更有效率地做到事情。</a:t>
              </a:r>
              <a:endParaRPr sz="1800" b="1" i="0" u="none">
                <a:solidFill>
                  <a:schemeClr val="dk1"/>
                </a:solidFill>
              </a:endParaRPr>
            </a:p>
          </p:txBody>
        </p:sp>
        <p:sp>
          <p:nvSpPr>
            <p:cNvPr id="289" name="Google Shape;289;p29"/>
            <p:cNvSpPr txBox="1"/>
            <p:nvPr/>
          </p:nvSpPr>
          <p:spPr>
            <a:xfrm>
              <a:off x="4566892" y="2270048"/>
              <a:ext cx="1870217" cy="148765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500" b="1" dirty="0">
                  <a:solidFill>
                    <a:schemeClr val="dk1"/>
                  </a:solidFill>
                </a:rPr>
                <a:t>我知道，無論是誰，也一定有改善的地方。我們這次所學的團結合作，我們可以用在未來所需的地方，有很大的應用作用。因此，專題研習帶給我們很大的啟示。</a:t>
              </a:r>
              <a:endParaRPr sz="1500" b="1" i="0" u="none" dirty="0">
                <a:solidFill>
                  <a:schemeClr val="dk1"/>
                </a:solidFill>
              </a:endParaRPr>
            </a:p>
          </p:txBody>
        </p:sp>
        <p:sp>
          <p:nvSpPr>
            <p:cNvPr id="290" name="Google Shape;290;p29"/>
            <p:cNvSpPr txBox="1"/>
            <p:nvPr/>
          </p:nvSpPr>
          <p:spPr>
            <a:xfrm>
              <a:off x="2267744" y="4621057"/>
              <a:ext cx="1800300" cy="12870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solidFill>
                    <a:schemeClr val="dk1"/>
                  </a:solidFill>
                </a:rPr>
                <a:t>喺未來嘅工作或者學習入邊，我哋都會運用到團體合作嘅精神，組員之間互相幫忙。</a:t>
              </a:r>
              <a:endParaRPr sz="1800" b="1" i="0" u="none">
                <a:solidFill>
                  <a:schemeClr val="dk1"/>
                </a:solidFill>
              </a:endParaRPr>
            </a:p>
          </p:txBody>
        </p:sp>
        <p:sp>
          <p:nvSpPr>
            <p:cNvPr id="291" name="Google Shape;291;p29"/>
            <p:cNvSpPr txBox="1"/>
            <p:nvPr/>
          </p:nvSpPr>
          <p:spPr>
            <a:xfrm>
              <a:off x="4671778" y="4661719"/>
              <a:ext cx="1800300" cy="12954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solidFill>
                    <a:schemeClr val="dk1"/>
                  </a:solidFill>
                </a:rPr>
                <a:t> 在這次專題研習中，我學會了合作精神，我們可以做義工，來幫助其他長者嘅需要。</a:t>
              </a:r>
              <a:endParaRPr sz="1800" b="1" i="0" u="none">
                <a:solidFill>
                  <a:schemeClr val="dk1"/>
                </a:solidFill>
              </a:endParaRPr>
            </a:p>
          </p:txBody>
        </p:sp>
        <p:sp>
          <p:nvSpPr>
            <p:cNvPr id="292" name="Google Shape;292;p29"/>
            <p:cNvSpPr txBox="1"/>
            <p:nvPr/>
          </p:nvSpPr>
          <p:spPr>
            <a:xfrm>
              <a:off x="6935958" y="2244674"/>
              <a:ext cx="1800300" cy="1538400"/>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solidFill>
                    <a:schemeClr val="dk1"/>
                  </a:solidFill>
                </a:rPr>
                <a:t>未來中學或是工作必然有很多需要與別人合作的機會，這次專題研習學到的團體合作精神必有很大的幫助。</a:t>
              </a:r>
              <a:endParaRPr sz="1800" b="1" i="0" u="none">
                <a:solidFill>
                  <a:schemeClr val="dk1"/>
                </a:solidFill>
              </a:endParaRPr>
            </a:p>
          </p:txBody>
        </p:sp>
        <p:sp>
          <p:nvSpPr>
            <p:cNvPr id="293" name="Google Shape;293;p29"/>
            <p:cNvSpPr txBox="1"/>
            <p:nvPr/>
          </p:nvSpPr>
          <p:spPr>
            <a:xfrm>
              <a:off x="7075812" y="4661719"/>
              <a:ext cx="1888676" cy="1286611"/>
            </a:xfrm>
            <a:prstGeom prst="rect">
              <a:avLst/>
            </a:prstGeom>
            <a:noFill/>
            <a:ln w="9525" cap="flat" cmpd="sng">
              <a:no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a:solidFill>
                    <a:schemeClr val="dk1"/>
                  </a:solidFill>
                </a:rPr>
                <a:t>喺呢次專題研習中，遇到不同的困難，幸好有同學的幫助下，成功了，我學會了互相幫忙。</a:t>
              </a:r>
              <a:endParaRPr sz="1800" b="1" i="0" u="none">
                <a:solidFill>
                  <a:schemeClr val="dk1"/>
                </a:solidFill>
              </a:endParaRPr>
            </a:p>
          </p:txBody>
        </p:sp>
      </p:grpSp>
      <p:sp>
        <p:nvSpPr>
          <p:cNvPr id="294" name="Google Shape;294;p29"/>
          <p:cNvSpPr txBox="1"/>
          <p:nvPr/>
        </p:nvSpPr>
        <p:spPr>
          <a:xfrm>
            <a:off x="163725" y="6366293"/>
            <a:ext cx="8558100" cy="371400"/>
          </a:xfrm>
          <a:prstGeom prst="rect">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69900"/>
              </a:buClr>
              <a:buSzPts val="1800"/>
              <a:buFont typeface="Times New Roman"/>
              <a:buNone/>
            </a:pPr>
            <a:r>
              <a:rPr lang="en-US" sz="1800" b="1" i="0" u="none" dirty="0">
                <a:solidFill>
                  <a:srgbClr val="669900"/>
                </a:solidFill>
                <a:latin typeface="Times New Roman"/>
                <a:ea typeface="Times New Roman"/>
                <a:cs typeface="Times New Roman"/>
                <a:sym typeface="Times New Roman"/>
              </a:rPr>
              <a:t>(</a:t>
            </a:r>
            <a:r>
              <a:rPr lang="en-US" sz="1800" b="1" i="0" u="none" dirty="0" err="1">
                <a:solidFill>
                  <a:srgbClr val="669900"/>
                </a:solidFill>
                <a:latin typeface="Times New Roman"/>
                <a:ea typeface="Times New Roman"/>
                <a:cs typeface="Times New Roman"/>
                <a:sym typeface="Times New Roman"/>
              </a:rPr>
              <a:t>鄭凱晴</a:t>
            </a:r>
            <a:r>
              <a:rPr lang="en-US" sz="1800" b="1" i="0" u="none" dirty="0">
                <a:solidFill>
                  <a:srgbClr val="669900"/>
                </a:solidFill>
                <a:latin typeface="Times New Roman"/>
                <a:ea typeface="Times New Roman"/>
                <a:cs typeface="Times New Roman"/>
                <a:sym typeface="Times New Roman"/>
              </a:rPr>
              <a:t>💚)</a:t>
            </a:r>
            <a:r>
              <a:rPr lang="en-US" sz="1800" b="1" i="0" u="none" dirty="0">
                <a:solidFill>
                  <a:schemeClr val="dk1"/>
                </a:solidFill>
                <a:latin typeface="Times New Roman"/>
                <a:ea typeface="Times New Roman"/>
                <a:cs typeface="Times New Roman"/>
                <a:sym typeface="Times New Roman"/>
              </a:rPr>
              <a:t>                               </a:t>
            </a:r>
            <a:r>
              <a:rPr lang="en-US" sz="1800" b="1" i="0" u="none" dirty="0">
                <a:solidFill>
                  <a:srgbClr val="FF6699"/>
                </a:solidFill>
                <a:latin typeface="Times New Roman"/>
                <a:ea typeface="Times New Roman"/>
                <a:cs typeface="Times New Roman"/>
                <a:sym typeface="Times New Roman"/>
              </a:rPr>
              <a:t>(</a:t>
            </a:r>
            <a:r>
              <a:rPr lang="en-US" sz="1800" b="1" i="0" u="none" dirty="0" err="1">
                <a:solidFill>
                  <a:srgbClr val="FF6699"/>
                </a:solidFill>
                <a:latin typeface="Times New Roman"/>
                <a:ea typeface="Times New Roman"/>
                <a:cs typeface="Times New Roman"/>
                <a:sym typeface="Times New Roman"/>
              </a:rPr>
              <a:t>盧加穎</a:t>
            </a:r>
            <a:r>
              <a:rPr lang="en-US" sz="1800" b="1" i="0" u="none" dirty="0">
                <a:solidFill>
                  <a:srgbClr val="FF6699"/>
                </a:solidFill>
                <a:latin typeface="Times New Roman"/>
                <a:ea typeface="Times New Roman"/>
                <a:cs typeface="Times New Roman"/>
                <a:sym typeface="Times New Roman"/>
              </a:rPr>
              <a:t>)</a:t>
            </a:r>
            <a:r>
              <a:rPr lang="en-US" sz="1800" b="1" i="0" u="none" dirty="0">
                <a:solidFill>
                  <a:srgbClr val="339966"/>
                </a:solidFill>
                <a:latin typeface="Times New Roman"/>
                <a:ea typeface="Times New Roman"/>
                <a:cs typeface="Times New Roman"/>
                <a:sym typeface="Times New Roman"/>
              </a:rPr>
              <a:t>                           (</a:t>
            </a:r>
            <a:r>
              <a:rPr lang="en-US" sz="1800" b="1" i="0" u="none" dirty="0" err="1">
                <a:solidFill>
                  <a:srgbClr val="339966"/>
                </a:solidFill>
                <a:latin typeface="Times New Roman"/>
                <a:ea typeface="Times New Roman"/>
                <a:cs typeface="Times New Roman"/>
                <a:sym typeface="Times New Roman"/>
              </a:rPr>
              <a:t>黎諾雅</a:t>
            </a:r>
            <a:r>
              <a:rPr lang="en-US" sz="1800" b="1" i="0" u="none" dirty="0">
                <a:solidFill>
                  <a:srgbClr val="339966"/>
                </a:solidFill>
                <a:latin typeface="Times New Roman"/>
                <a:ea typeface="Times New Roman"/>
                <a:cs typeface="Times New Roman"/>
                <a:sym typeface="Times New Roman"/>
              </a:rPr>
              <a:t>)</a:t>
            </a:r>
            <a:endParaRPr dirty="0"/>
          </a:p>
        </p:txBody>
      </p:sp>
      <p:sp>
        <p:nvSpPr>
          <p:cNvPr id="295" name="Google Shape;295;p29"/>
          <p:cNvSpPr txBox="1"/>
          <p:nvPr/>
        </p:nvSpPr>
        <p:spPr>
          <a:xfrm>
            <a:off x="292100" y="250825"/>
            <a:ext cx="7388100" cy="5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73737"/>
              </a:buClr>
              <a:buSzPts val="2800"/>
              <a:buFont typeface="Times New Roman"/>
              <a:buNone/>
            </a:pPr>
            <a:r>
              <a:rPr lang="en-US" sz="2800" b="0" i="0" u="none">
                <a:solidFill>
                  <a:srgbClr val="373737"/>
                </a:solidFill>
                <a:latin typeface="Times New Roman"/>
                <a:ea typeface="Times New Roman"/>
                <a:cs typeface="Times New Roman"/>
                <a:sym typeface="Times New Roman"/>
              </a:rPr>
              <a:t>(4) Future 將來 : 思考如何把經驗應用在生活中</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0"/>
          <p:cNvSpPr txBox="1">
            <a:spLocks noGrp="1"/>
          </p:cNvSpPr>
          <p:nvPr>
            <p:ph type="title"/>
          </p:nvPr>
        </p:nvSpPr>
        <p:spPr>
          <a:xfrm>
            <a:off x="517375" y="33478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參考資料</a:t>
            </a:r>
            <a:endParaRPr/>
          </a:p>
        </p:txBody>
      </p:sp>
      <p:sp>
        <p:nvSpPr>
          <p:cNvPr id="301" name="Google Shape;301;p30"/>
          <p:cNvSpPr txBox="1">
            <a:spLocks noGrp="1"/>
          </p:cNvSpPr>
          <p:nvPr>
            <p:ph type="body" idx="1"/>
          </p:nvPr>
        </p:nvSpPr>
        <p:spPr>
          <a:xfrm>
            <a:off x="457200" y="1477775"/>
            <a:ext cx="5913900" cy="614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302" name="Google Shape;302;p30"/>
          <p:cNvPicPr preferRelativeResize="0"/>
          <p:nvPr/>
        </p:nvPicPr>
        <p:blipFill>
          <a:blip r:embed="rId3">
            <a:alphaModFix/>
          </a:blip>
          <a:stretch>
            <a:fillRect/>
          </a:stretch>
        </p:blipFill>
        <p:spPr>
          <a:xfrm>
            <a:off x="0" y="47175"/>
            <a:ext cx="9144000" cy="6810825"/>
          </a:xfrm>
          <a:prstGeom prst="rect">
            <a:avLst/>
          </a:prstGeom>
          <a:noFill/>
          <a:ln>
            <a:noFill/>
          </a:ln>
        </p:spPr>
      </p:pic>
      <p:sp>
        <p:nvSpPr>
          <p:cNvPr id="303" name="Google Shape;303;p30"/>
          <p:cNvSpPr txBox="1"/>
          <p:nvPr/>
        </p:nvSpPr>
        <p:spPr>
          <a:xfrm>
            <a:off x="295275" y="1671108"/>
            <a:ext cx="4827000" cy="23397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3200" b="1">
                <a:solidFill>
                  <a:schemeClr val="dk1"/>
                </a:solidFill>
              </a:rPr>
              <a:t>香港特別行政區—醫療券</a:t>
            </a:r>
            <a:endParaRPr sz="3200" b="1">
              <a:solidFill>
                <a:schemeClr val="dk1"/>
              </a:solidFill>
            </a:endParaRPr>
          </a:p>
          <a:p>
            <a:pPr marL="0" lvl="0" indent="0" algn="l" rtl="0">
              <a:spcBef>
                <a:spcPts val="360"/>
              </a:spcBef>
              <a:spcAft>
                <a:spcPts val="0"/>
              </a:spcAft>
              <a:buNone/>
            </a:pPr>
            <a:r>
              <a:rPr lang="en-US" sz="3200" b="1">
                <a:solidFill>
                  <a:schemeClr val="dk1"/>
                </a:solidFill>
              </a:rPr>
              <a:t>香港社會福利署</a:t>
            </a:r>
            <a:endParaRPr sz="3200" b="1">
              <a:solidFill>
                <a:schemeClr val="dk1"/>
              </a:solidFill>
            </a:endParaRPr>
          </a:p>
          <a:p>
            <a:pPr marL="0" lvl="0" indent="0" algn="l" rtl="0">
              <a:spcBef>
                <a:spcPts val="360"/>
              </a:spcBef>
              <a:spcAft>
                <a:spcPts val="0"/>
              </a:spcAft>
              <a:buNone/>
            </a:pPr>
            <a:r>
              <a:rPr lang="en-US" sz="3200" b="1">
                <a:solidFill>
                  <a:schemeClr val="dk1"/>
                </a:solidFill>
              </a:rPr>
              <a:t>GovHK香港政府一站通</a:t>
            </a:r>
            <a:endParaRPr sz="3200" b="1">
              <a:solidFill>
                <a:schemeClr val="dk1"/>
              </a:solidFill>
            </a:endParaRPr>
          </a:p>
          <a:p>
            <a:pPr marL="0" lvl="0" indent="0" algn="l" rtl="0">
              <a:spcBef>
                <a:spcPts val="360"/>
              </a:spcBef>
              <a:spcAft>
                <a:spcPts val="0"/>
              </a:spcAft>
              <a:buNone/>
            </a:pPr>
            <a:endParaRPr sz="3200" b="1">
              <a:solidFill>
                <a:schemeClr val="dk1"/>
              </a:solidFill>
            </a:endParaRPr>
          </a:p>
        </p:txBody>
      </p:sp>
      <p:sp>
        <p:nvSpPr>
          <p:cNvPr id="304" name="Google Shape;304;p30"/>
          <p:cNvSpPr txBox="1"/>
          <p:nvPr/>
        </p:nvSpPr>
        <p:spPr>
          <a:xfrm>
            <a:off x="295275" y="445900"/>
            <a:ext cx="3170700" cy="93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900" b="1">
                <a:solidFill>
                  <a:schemeClr val="dk1"/>
                </a:solidFill>
              </a:rPr>
              <a:t>參考資料</a:t>
            </a:r>
            <a:endParaRPr sz="4900" b="1">
              <a:solidFill>
                <a:schemeClr val="dk1"/>
              </a:solidFill>
            </a:endParaRPr>
          </a:p>
        </p:txBody>
      </p:sp>
      <p:pic>
        <p:nvPicPr>
          <p:cNvPr id="305" name="Google Shape;305;p30"/>
          <p:cNvPicPr preferRelativeResize="0"/>
          <p:nvPr/>
        </p:nvPicPr>
        <p:blipFill>
          <a:blip r:embed="rId4">
            <a:alphaModFix/>
          </a:blip>
          <a:stretch>
            <a:fillRect/>
          </a:stretch>
        </p:blipFill>
        <p:spPr>
          <a:xfrm>
            <a:off x="4480296" y="3021558"/>
            <a:ext cx="2686050" cy="2686050"/>
          </a:xfrm>
          <a:prstGeom prst="rect">
            <a:avLst/>
          </a:prstGeom>
          <a:noFill/>
          <a:ln>
            <a:noFill/>
          </a:ln>
        </p:spPr>
      </p:pic>
      <p:pic>
        <p:nvPicPr>
          <p:cNvPr id="306" name="Google Shape;306;p30"/>
          <p:cNvPicPr preferRelativeResize="0"/>
          <p:nvPr/>
        </p:nvPicPr>
        <p:blipFill>
          <a:blip r:embed="rId5">
            <a:alphaModFix/>
          </a:blip>
          <a:stretch>
            <a:fillRect/>
          </a:stretch>
        </p:blipFill>
        <p:spPr>
          <a:xfrm>
            <a:off x="3031375" y="3228100"/>
            <a:ext cx="2001950" cy="2001950"/>
          </a:xfrm>
          <a:prstGeom prst="rect">
            <a:avLst/>
          </a:prstGeom>
          <a:noFill/>
          <a:ln>
            <a:noFill/>
          </a:ln>
        </p:spPr>
      </p:pic>
      <p:pic>
        <p:nvPicPr>
          <p:cNvPr id="307" name="Google Shape;307;p30"/>
          <p:cNvPicPr preferRelativeResize="0"/>
          <p:nvPr/>
        </p:nvPicPr>
        <p:blipFill>
          <a:blip r:embed="rId6">
            <a:alphaModFix/>
          </a:blip>
          <a:stretch>
            <a:fillRect/>
          </a:stretch>
        </p:blipFill>
        <p:spPr>
          <a:xfrm>
            <a:off x="6699913" y="2908124"/>
            <a:ext cx="2092175" cy="2092175"/>
          </a:xfrm>
          <a:prstGeom prst="rect">
            <a:avLst/>
          </a:prstGeom>
          <a:noFill/>
          <a:ln>
            <a:noFill/>
          </a:ln>
        </p:spPr>
      </p:pic>
      <p:pic>
        <p:nvPicPr>
          <p:cNvPr id="308" name="Google Shape;308;p30"/>
          <p:cNvPicPr preferRelativeResize="0"/>
          <p:nvPr/>
        </p:nvPicPr>
        <p:blipFill>
          <a:blip r:embed="rId7">
            <a:alphaModFix/>
          </a:blip>
          <a:stretch>
            <a:fillRect/>
          </a:stretch>
        </p:blipFill>
        <p:spPr>
          <a:xfrm>
            <a:off x="2504259" y="-95254"/>
            <a:ext cx="2286000" cy="2286000"/>
          </a:xfrm>
          <a:prstGeom prst="rect">
            <a:avLst/>
          </a:prstGeom>
          <a:noFill/>
          <a:ln>
            <a:noFill/>
          </a:ln>
        </p:spPr>
      </p:pic>
      <p:pic>
        <p:nvPicPr>
          <p:cNvPr id="309" name="Google Shape;309;p30"/>
          <p:cNvPicPr preferRelativeResize="0"/>
          <p:nvPr/>
        </p:nvPicPr>
        <p:blipFill>
          <a:blip r:embed="rId8">
            <a:alphaModFix/>
          </a:blip>
          <a:stretch>
            <a:fillRect/>
          </a:stretch>
        </p:blipFill>
        <p:spPr>
          <a:xfrm>
            <a:off x="4480306" y="1166420"/>
            <a:ext cx="2686050" cy="2686050"/>
          </a:xfrm>
          <a:prstGeom prst="rect">
            <a:avLst/>
          </a:prstGeom>
          <a:noFill/>
          <a:ln>
            <a:noFill/>
          </a:ln>
        </p:spPr>
      </p:pic>
      <p:pic>
        <p:nvPicPr>
          <p:cNvPr id="310" name="Google Shape;310;p30"/>
          <p:cNvPicPr preferRelativeResize="0"/>
          <p:nvPr/>
        </p:nvPicPr>
        <p:blipFill>
          <a:blip r:embed="rId9">
            <a:alphaModFix/>
          </a:blip>
          <a:stretch>
            <a:fillRect/>
          </a:stretch>
        </p:blipFill>
        <p:spPr>
          <a:xfrm>
            <a:off x="7166348" y="-132632"/>
            <a:ext cx="2092175" cy="2092175"/>
          </a:xfrm>
          <a:prstGeom prst="rect">
            <a:avLst/>
          </a:prstGeom>
          <a:noFill/>
          <a:ln>
            <a:noFill/>
          </a:ln>
        </p:spPr>
      </p:pic>
      <p:pic>
        <p:nvPicPr>
          <p:cNvPr id="311" name="Google Shape;311;p30"/>
          <p:cNvPicPr preferRelativeResize="0"/>
          <p:nvPr/>
        </p:nvPicPr>
        <p:blipFill>
          <a:blip r:embed="rId10">
            <a:alphaModFix/>
          </a:blip>
          <a:stretch>
            <a:fillRect/>
          </a:stretch>
        </p:blipFill>
        <p:spPr>
          <a:xfrm>
            <a:off x="158125" y="3021551"/>
            <a:ext cx="2476501" cy="2686050"/>
          </a:xfrm>
          <a:prstGeom prst="rect">
            <a:avLst/>
          </a:prstGeom>
          <a:noFill/>
          <a:ln>
            <a:noFill/>
          </a:ln>
        </p:spPr>
      </p:pic>
      <p:pic>
        <p:nvPicPr>
          <p:cNvPr id="312" name="Google Shape;312;p30"/>
          <p:cNvPicPr preferRelativeResize="0"/>
          <p:nvPr/>
        </p:nvPicPr>
        <p:blipFill>
          <a:blip r:embed="rId11">
            <a:alphaModFix/>
          </a:blip>
          <a:stretch>
            <a:fillRect/>
          </a:stretch>
        </p:blipFill>
        <p:spPr>
          <a:xfrm>
            <a:off x="2504250" y="4759425"/>
            <a:ext cx="2286000" cy="2286000"/>
          </a:xfrm>
          <a:prstGeom prst="rect">
            <a:avLst/>
          </a:prstGeom>
          <a:noFill/>
          <a:ln>
            <a:noFill/>
          </a:ln>
        </p:spPr>
      </p:pic>
      <p:pic>
        <p:nvPicPr>
          <p:cNvPr id="313" name="Google Shape;313;p30"/>
          <p:cNvPicPr preferRelativeResize="0"/>
          <p:nvPr/>
        </p:nvPicPr>
        <p:blipFill>
          <a:blip r:embed="rId12">
            <a:alphaModFix/>
          </a:blip>
          <a:stretch>
            <a:fillRect/>
          </a:stretch>
        </p:blipFill>
        <p:spPr>
          <a:xfrm>
            <a:off x="517375" y="5318612"/>
            <a:ext cx="2001950" cy="1796063"/>
          </a:xfrm>
          <a:prstGeom prst="rect">
            <a:avLst/>
          </a:prstGeom>
          <a:noFill/>
          <a:ln>
            <a:noFill/>
          </a:ln>
        </p:spPr>
      </p:pic>
      <p:pic>
        <p:nvPicPr>
          <p:cNvPr id="314" name="Google Shape;314;p30"/>
          <p:cNvPicPr preferRelativeResize="0"/>
          <p:nvPr/>
        </p:nvPicPr>
        <p:blipFill>
          <a:blip r:embed="rId13">
            <a:alphaModFix/>
          </a:blip>
          <a:stretch>
            <a:fillRect/>
          </a:stretch>
        </p:blipFill>
        <p:spPr>
          <a:xfrm>
            <a:off x="4314226" y="-512921"/>
            <a:ext cx="3628950" cy="3293200"/>
          </a:xfrm>
          <a:prstGeom prst="rect">
            <a:avLst/>
          </a:prstGeom>
          <a:noFill/>
          <a:ln>
            <a:noFill/>
          </a:ln>
        </p:spPr>
      </p:pic>
      <p:pic>
        <p:nvPicPr>
          <p:cNvPr id="315" name="Google Shape;315;p30"/>
          <p:cNvPicPr preferRelativeResize="0"/>
          <p:nvPr/>
        </p:nvPicPr>
        <p:blipFill>
          <a:blip r:embed="rId14">
            <a:alphaModFix/>
          </a:blip>
          <a:stretch>
            <a:fillRect/>
          </a:stretch>
        </p:blipFill>
        <p:spPr>
          <a:xfrm>
            <a:off x="6745025" y="1537800"/>
            <a:ext cx="2001950" cy="1749000"/>
          </a:xfrm>
          <a:prstGeom prst="rect">
            <a:avLst/>
          </a:prstGeom>
          <a:noFill/>
          <a:ln>
            <a:noFill/>
          </a:ln>
        </p:spPr>
      </p:pic>
      <p:sp>
        <p:nvSpPr>
          <p:cNvPr id="316" name="Google Shape;316;p30"/>
          <p:cNvSpPr txBox="1"/>
          <p:nvPr/>
        </p:nvSpPr>
        <p:spPr>
          <a:xfrm>
            <a:off x="7069425" y="5948875"/>
            <a:ext cx="2286000" cy="116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dk1"/>
                </a:solidFill>
              </a:rPr>
              <a:t>鄭凱晴 </a:t>
            </a:r>
            <a:endParaRPr sz="3200" b="1">
              <a:solidFill>
                <a:schemeClr val="dk1"/>
              </a:solidFill>
            </a:endParaRPr>
          </a:p>
          <a:p>
            <a:pPr marL="0" lvl="0" indent="0" algn="l" rtl="0">
              <a:spcBef>
                <a:spcPts val="0"/>
              </a:spcBef>
              <a:spcAft>
                <a:spcPts val="0"/>
              </a:spcAft>
              <a:buNone/>
            </a:pPr>
            <a:endParaRPr sz="3200" b="1">
              <a:solidFill>
                <a:schemeClr val="dk1"/>
              </a:solidFill>
            </a:endParaRPr>
          </a:p>
        </p:txBody>
      </p:sp>
      <p:pic>
        <p:nvPicPr>
          <p:cNvPr id="317" name="Google Shape;317;p30"/>
          <p:cNvPicPr preferRelativeResize="0"/>
          <p:nvPr/>
        </p:nvPicPr>
        <p:blipFill>
          <a:blip r:embed="rId15">
            <a:alphaModFix/>
          </a:blip>
          <a:stretch>
            <a:fillRect/>
          </a:stretch>
        </p:blipFill>
        <p:spPr>
          <a:xfrm>
            <a:off x="4058975" y="4559400"/>
            <a:ext cx="2686050" cy="2686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1"/>
          <p:cNvSpPr txBox="1"/>
          <p:nvPr/>
        </p:nvSpPr>
        <p:spPr>
          <a:xfrm>
            <a:off x="291356" y="862093"/>
            <a:ext cx="1511300" cy="7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400"/>
              <a:buFont typeface="Arial"/>
              <a:buNone/>
            </a:pPr>
            <a:r>
              <a:rPr lang="en-US" sz="4400" b="0" i="0" u="none" dirty="0" err="1">
                <a:solidFill>
                  <a:schemeClr val="dk1"/>
                </a:solidFill>
                <a:latin typeface="Arial"/>
                <a:ea typeface="Arial"/>
                <a:cs typeface="Arial"/>
                <a:sym typeface="Arial"/>
              </a:rPr>
              <a:t>鳴謝</a:t>
            </a:r>
            <a:endParaRPr dirty="0"/>
          </a:p>
        </p:txBody>
      </p:sp>
      <p:sp>
        <p:nvSpPr>
          <p:cNvPr id="323" name="Google Shape;323;p31"/>
          <p:cNvSpPr txBox="1"/>
          <p:nvPr/>
        </p:nvSpPr>
        <p:spPr>
          <a:xfrm>
            <a:off x="291356" y="1786859"/>
            <a:ext cx="4798800"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Arial"/>
              <a:buNone/>
            </a:pPr>
            <a:r>
              <a:rPr lang="en-US" sz="2400" b="1" dirty="0" err="1"/>
              <a:t>這次專題研習，我們特別感謝</a:t>
            </a:r>
            <a:r>
              <a:rPr lang="en-US" sz="2400" b="1" dirty="0"/>
              <a:t>：</a:t>
            </a:r>
            <a:endParaRPr sz="2400" b="1" dirty="0"/>
          </a:p>
          <a:p>
            <a:pPr marL="342900" marR="0" lvl="0" indent="-342900" algn="l" rtl="0">
              <a:lnSpc>
                <a:spcPct val="100000"/>
              </a:lnSpc>
              <a:spcBef>
                <a:spcPts val="0"/>
              </a:spcBef>
              <a:spcAft>
                <a:spcPts val="0"/>
              </a:spcAft>
              <a:buClr>
                <a:srgbClr val="FF0000"/>
              </a:buClr>
              <a:buSzPts val="2400"/>
              <a:buFont typeface="Arial" panose="020B0604020202020204" pitchFamily="34" charset="0"/>
              <a:buChar char="•"/>
            </a:pPr>
            <a:r>
              <a:rPr lang="en-US" sz="2400" b="1" dirty="0" err="1"/>
              <a:t>女青賽馬會樂齡活學中心</a:t>
            </a:r>
            <a:endParaRPr sz="2400" b="1" dirty="0"/>
          </a:p>
          <a:p>
            <a:pPr marL="342900" marR="0" lvl="0" indent="-342900" algn="l" rtl="0">
              <a:lnSpc>
                <a:spcPct val="100000"/>
              </a:lnSpc>
              <a:spcBef>
                <a:spcPts val="0"/>
              </a:spcBef>
              <a:spcAft>
                <a:spcPts val="0"/>
              </a:spcAft>
              <a:buClr>
                <a:srgbClr val="FF0000"/>
              </a:buClr>
              <a:buSzPts val="2400"/>
              <a:buFont typeface="Arial" panose="020B0604020202020204" pitchFamily="34" charset="0"/>
              <a:buChar char="•"/>
            </a:pPr>
            <a:r>
              <a:rPr lang="en-US" sz="2400" b="1" dirty="0" err="1"/>
              <a:t>鄧可慧姑娘</a:t>
            </a:r>
            <a:endParaRPr sz="2400" b="1" dirty="0"/>
          </a:p>
          <a:p>
            <a:pPr marL="0" marR="0" lvl="0" indent="0" algn="l" rtl="0">
              <a:lnSpc>
                <a:spcPct val="100000"/>
              </a:lnSpc>
              <a:spcBef>
                <a:spcPts val="0"/>
              </a:spcBef>
              <a:spcAft>
                <a:spcPts val="0"/>
              </a:spcAft>
              <a:buClr>
                <a:srgbClr val="FF0000"/>
              </a:buClr>
              <a:buSzPts val="2400"/>
              <a:buFont typeface="Arial"/>
              <a:buNone/>
            </a:pPr>
            <a:r>
              <a:rPr lang="en-US" sz="2400" b="1" dirty="0" err="1"/>
              <a:t>謝謝你們為我們的專題研習</a:t>
            </a:r>
            <a:r>
              <a:rPr lang="zh-TW" altLang="en-US" sz="2400" b="1" dirty="0"/>
              <a:t>付</a:t>
            </a:r>
            <a:r>
              <a:rPr lang="en-US" sz="2400" b="1" dirty="0" err="1"/>
              <a:t>上了辛勞的付出，我代我們組向你們</a:t>
            </a:r>
            <a:r>
              <a:rPr lang="zh-TW" altLang="en-US" sz="2400" b="1" dirty="0"/>
              <a:t>玫以</a:t>
            </a:r>
            <a:r>
              <a:rPr lang="en-US" sz="2400" b="1" dirty="0"/>
              <a:t>深</a:t>
            </a:r>
            <a:r>
              <a:rPr lang="zh-TW" altLang="en-US" sz="2400" b="1" dirty="0"/>
              <a:t>厚</a:t>
            </a:r>
            <a:r>
              <a:rPr lang="en-US" sz="2400" b="1" dirty="0" err="1"/>
              <a:t>的謝意，謝謝</a:t>
            </a:r>
            <a:r>
              <a:rPr lang="en-US" sz="2400" b="1" dirty="0"/>
              <a:t>!</a:t>
            </a:r>
            <a:endParaRPr sz="2400" b="1" dirty="0"/>
          </a:p>
        </p:txBody>
      </p:sp>
      <p:pic>
        <p:nvPicPr>
          <p:cNvPr id="324" name="Google Shape;324;p31"/>
          <p:cNvPicPr preferRelativeResize="0"/>
          <p:nvPr/>
        </p:nvPicPr>
        <p:blipFill>
          <a:blip r:embed="rId3">
            <a:alphaModFix/>
          </a:blip>
          <a:stretch>
            <a:fillRect/>
          </a:stretch>
        </p:blipFill>
        <p:spPr>
          <a:xfrm>
            <a:off x="0" y="4420675"/>
            <a:ext cx="2686050" cy="2456925"/>
          </a:xfrm>
          <a:prstGeom prst="rect">
            <a:avLst/>
          </a:prstGeom>
          <a:noFill/>
          <a:ln>
            <a:noFill/>
          </a:ln>
        </p:spPr>
      </p:pic>
      <p:pic>
        <p:nvPicPr>
          <p:cNvPr id="325" name="Google Shape;325;p31"/>
          <p:cNvPicPr preferRelativeResize="0"/>
          <p:nvPr/>
        </p:nvPicPr>
        <p:blipFill>
          <a:blip r:embed="rId4">
            <a:alphaModFix/>
          </a:blip>
          <a:stretch>
            <a:fillRect/>
          </a:stretch>
        </p:blipFill>
        <p:spPr>
          <a:xfrm>
            <a:off x="2686050" y="4420675"/>
            <a:ext cx="3629100" cy="2456925"/>
          </a:xfrm>
          <a:prstGeom prst="rect">
            <a:avLst/>
          </a:prstGeom>
          <a:noFill/>
          <a:ln>
            <a:noFill/>
          </a:ln>
        </p:spPr>
      </p:pic>
      <p:pic>
        <p:nvPicPr>
          <p:cNvPr id="326" name="Google Shape;326;p31"/>
          <p:cNvPicPr preferRelativeResize="0"/>
          <p:nvPr/>
        </p:nvPicPr>
        <p:blipFill>
          <a:blip r:embed="rId5">
            <a:alphaModFix/>
          </a:blip>
          <a:stretch>
            <a:fillRect/>
          </a:stretch>
        </p:blipFill>
        <p:spPr>
          <a:xfrm>
            <a:off x="4905564" y="-138642"/>
            <a:ext cx="4238436" cy="2651400"/>
          </a:xfrm>
          <a:prstGeom prst="rect">
            <a:avLst/>
          </a:prstGeom>
          <a:noFill/>
          <a:ln>
            <a:noFill/>
          </a:ln>
        </p:spPr>
      </p:pic>
      <p:pic>
        <p:nvPicPr>
          <p:cNvPr id="327" name="Google Shape;327;p31"/>
          <p:cNvPicPr preferRelativeResize="0"/>
          <p:nvPr/>
        </p:nvPicPr>
        <p:blipFill>
          <a:blip r:embed="rId6">
            <a:alphaModFix/>
          </a:blip>
          <a:stretch>
            <a:fillRect/>
          </a:stretch>
        </p:blipFill>
        <p:spPr>
          <a:xfrm>
            <a:off x="6245350" y="4226200"/>
            <a:ext cx="2898661" cy="2651400"/>
          </a:xfrm>
          <a:prstGeom prst="rect">
            <a:avLst/>
          </a:prstGeom>
          <a:noFill/>
          <a:ln>
            <a:noFill/>
          </a:ln>
        </p:spPr>
      </p:pic>
      <p:pic>
        <p:nvPicPr>
          <p:cNvPr id="328" name="Google Shape;328;p31"/>
          <p:cNvPicPr preferRelativeResize="0"/>
          <p:nvPr/>
        </p:nvPicPr>
        <p:blipFill>
          <a:blip r:embed="rId7">
            <a:alphaModFix/>
          </a:blip>
          <a:stretch>
            <a:fillRect/>
          </a:stretch>
        </p:blipFill>
        <p:spPr>
          <a:xfrm>
            <a:off x="7034450" y="2512750"/>
            <a:ext cx="2109550" cy="1713450"/>
          </a:xfrm>
          <a:prstGeom prst="rect">
            <a:avLst/>
          </a:prstGeom>
          <a:noFill/>
          <a:ln>
            <a:noFill/>
          </a:ln>
        </p:spPr>
      </p:pic>
      <p:pic>
        <p:nvPicPr>
          <p:cNvPr id="329" name="Google Shape;329;p31"/>
          <p:cNvPicPr preferRelativeResize="0"/>
          <p:nvPr/>
        </p:nvPicPr>
        <p:blipFill>
          <a:blip r:embed="rId8">
            <a:alphaModFix/>
          </a:blip>
          <a:stretch>
            <a:fillRect/>
          </a:stretch>
        </p:blipFill>
        <p:spPr>
          <a:xfrm>
            <a:off x="5722650" y="2512752"/>
            <a:ext cx="1766900" cy="1907925"/>
          </a:xfrm>
          <a:prstGeom prst="rect">
            <a:avLst/>
          </a:prstGeom>
          <a:noFill/>
          <a:ln>
            <a:noFill/>
          </a:ln>
        </p:spPr>
      </p:pic>
      <p:sp>
        <p:nvSpPr>
          <p:cNvPr id="330" name="Google Shape;330;p31"/>
          <p:cNvSpPr txBox="1"/>
          <p:nvPr/>
        </p:nvSpPr>
        <p:spPr>
          <a:xfrm>
            <a:off x="-4" y="11"/>
            <a:ext cx="1917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彭樂穎 </a:t>
            </a:r>
            <a:endParaRPr sz="3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4"/>
          <p:cNvPicPr preferRelativeResize="0"/>
          <p:nvPr/>
        </p:nvPicPr>
        <p:blipFill>
          <a:blip r:embed="rId3">
            <a:alphaModFix/>
          </a:blip>
          <a:stretch>
            <a:fillRect/>
          </a:stretch>
        </p:blipFill>
        <p:spPr>
          <a:xfrm>
            <a:off x="-1" y="5042"/>
            <a:ext cx="9144000" cy="6847930"/>
          </a:xfrm>
          <a:prstGeom prst="rect">
            <a:avLst/>
          </a:prstGeom>
          <a:noFill/>
          <a:ln>
            <a:noFill/>
          </a:ln>
        </p:spPr>
      </p:pic>
      <p:sp>
        <p:nvSpPr>
          <p:cNvPr id="96" name="Google Shape;96;p14"/>
          <p:cNvSpPr txBox="1"/>
          <p:nvPr/>
        </p:nvSpPr>
        <p:spPr>
          <a:xfrm>
            <a:off x="1100850" y="937475"/>
            <a:ext cx="6942300" cy="483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目錄</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引言…</a:t>
            </a:r>
            <a:r>
              <a:rPr lang="en-US" sz="2800">
                <a:solidFill>
                  <a:schemeClr val="dk1"/>
                </a:solidFill>
              </a:rPr>
              <a:t>…</a:t>
            </a:r>
            <a:r>
              <a:rPr lang="en-US" sz="2800" b="0" i="0" u="none" strike="noStrike" cap="none">
                <a:solidFill>
                  <a:schemeClr val="dk1"/>
                </a:solidFill>
                <a:latin typeface="Arial"/>
                <a:ea typeface="Arial"/>
                <a:cs typeface="Arial"/>
                <a:sym typeface="Arial"/>
              </a:rPr>
              <a:t>……………...</a:t>
            </a:r>
            <a:r>
              <a:rPr lang="en-US" sz="2800">
                <a:solidFill>
                  <a:schemeClr val="dk1"/>
                </a:solidFill>
              </a:rPr>
              <a:t>P.3</a:t>
            </a:r>
            <a:endParaRPr sz="2800">
              <a:solidFill>
                <a:schemeClr val="dk1"/>
              </a:solidFill>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a:t>
            </a:r>
            <a:r>
              <a:rPr lang="en-US" sz="2800">
                <a:solidFill>
                  <a:schemeClr val="dk1"/>
                </a:solidFill>
              </a:rPr>
              <a:t>資料</a:t>
            </a:r>
            <a:r>
              <a:rPr lang="en-US" sz="2800" b="0" i="0" u="none" strike="noStrike" cap="none">
                <a:solidFill>
                  <a:schemeClr val="dk1"/>
                </a:solidFill>
                <a:latin typeface="Arial"/>
                <a:ea typeface="Arial"/>
                <a:cs typeface="Arial"/>
                <a:sym typeface="Arial"/>
              </a:rPr>
              <a:t>搜集………..…….P.</a:t>
            </a:r>
            <a:r>
              <a:rPr lang="en-US" sz="2800">
                <a:solidFill>
                  <a:schemeClr val="dk1"/>
                </a:solidFill>
              </a:rPr>
              <a:t>4</a:t>
            </a:r>
            <a:r>
              <a:rPr lang="en-US" sz="2800" b="0" i="0" u="none" strike="noStrike" cap="none">
                <a:solidFill>
                  <a:schemeClr val="dk1"/>
                </a:solidFill>
                <a:latin typeface="Arial"/>
                <a:ea typeface="Arial"/>
                <a:cs typeface="Arial"/>
                <a:sym typeface="Arial"/>
              </a:rPr>
              <a:t>-</a:t>
            </a:r>
            <a:r>
              <a:rPr lang="en-US" sz="2800">
                <a:solidFill>
                  <a:schemeClr val="dk1"/>
                </a:solidFill>
              </a:rPr>
              <a:t>6</a:t>
            </a:r>
            <a:r>
              <a:rPr lang="en-US" sz="2800" b="0" i="0" u="none" strike="noStrike" cap="none">
                <a:solidFill>
                  <a:schemeClr val="dk1"/>
                </a:solidFill>
                <a:latin typeface="Arial"/>
                <a:ea typeface="Arial"/>
                <a:cs typeface="Arial"/>
                <a:sym typeface="Arial"/>
              </a:rPr>
              <a:t>        </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a:t>
            </a:r>
            <a:r>
              <a:rPr lang="en-US" sz="2800">
                <a:solidFill>
                  <a:schemeClr val="dk1"/>
                </a:solidFill>
              </a:rPr>
              <a:t>         問卷調查結果..............P.7-10</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結論……………….…..P.</a:t>
            </a:r>
            <a:r>
              <a:rPr lang="en-US" sz="2800">
                <a:solidFill>
                  <a:schemeClr val="dk1"/>
                </a:solidFill>
              </a:rPr>
              <a:t>11</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關愛行動…………</a:t>
            </a:r>
            <a:r>
              <a:rPr lang="en-US" sz="2800">
                <a:solidFill>
                  <a:schemeClr val="dk1"/>
                </a:solidFill>
              </a:rPr>
              <a:t>……P.</a:t>
            </a:r>
            <a:r>
              <a:rPr lang="en-US" sz="2800" b="0" i="0" u="none" strike="noStrike" cap="none">
                <a:solidFill>
                  <a:schemeClr val="dk1"/>
                </a:solidFill>
                <a:latin typeface="Arial"/>
                <a:ea typeface="Arial"/>
                <a:cs typeface="Arial"/>
                <a:sym typeface="Arial"/>
              </a:rPr>
              <a:t> 1</a:t>
            </a:r>
            <a:r>
              <a:rPr lang="en-US" sz="2800">
                <a:solidFill>
                  <a:schemeClr val="dk1"/>
                </a:solidFill>
              </a:rPr>
              <a:t>2</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840"/>
              </a:spcBef>
              <a:spcAft>
                <a:spcPts val="0"/>
              </a:spcAft>
              <a:buClr>
                <a:schemeClr val="dk1"/>
              </a:buClr>
              <a:buSzPts val="2800"/>
              <a:buFont typeface="Arial"/>
              <a:buNone/>
            </a:pPr>
            <a:r>
              <a:rPr lang="en-US" sz="2800">
                <a:solidFill>
                  <a:schemeClr val="dk1"/>
                </a:solidFill>
              </a:rPr>
              <a:t>            感想…………………… P.13-17                                                </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參考資料……………...P.</a:t>
            </a:r>
            <a:r>
              <a:rPr lang="en-US" sz="2800">
                <a:solidFill>
                  <a:schemeClr val="dk1"/>
                </a:solidFill>
              </a:rPr>
              <a:t>18</a:t>
            </a:r>
            <a:endParaRPr/>
          </a:p>
          <a:p>
            <a:pPr marL="0" marR="0" lvl="0" indent="0" algn="l" rtl="0">
              <a:lnSpc>
                <a:spcPct val="100000"/>
              </a:lnSpc>
              <a:spcBef>
                <a:spcPts val="84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            鳴謝……………….…..P.</a:t>
            </a:r>
            <a:r>
              <a:rPr lang="en-US" sz="2800">
                <a:solidFill>
                  <a:schemeClr val="dk1"/>
                </a:solidFill>
              </a:rPr>
              <a:t>19</a:t>
            </a:r>
            <a:endParaRPr/>
          </a:p>
        </p:txBody>
      </p:sp>
      <p:sp>
        <p:nvSpPr>
          <p:cNvPr id="97" name="Google Shape;97;p14"/>
          <p:cNvSpPr txBox="1"/>
          <p:nvPr/>
        </p:nvSpPr>
        <p:spPr>
          <a:xfrm>
            <a:off x="5944670" y="5772575"/>
            <a:ext cx="30072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98" name="Google Shape;98;p14"/>
          <p:cNvSpPr txBox="1"/>
          <p:nvPr/>
        </p:nvSpPr>
        <p:spPr>
          <a:xfrm>
            <a:off x="7711283" y="6037283"/>
            <a:ext cx="21426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a:solidFill>
                  <a:schemeClr val="dk1"/>
                </a:solidFill>
              </a:rPr>
              <a:t>鄭凱晴 </a:t>
            </a:r>
            <a:endParaRPr sz="2600" b="1">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2"/>
          <p:cNvPicPr preferRelativeResize="0"/>
          <p:nvPr/>
        </p:nvPicPr>
        <p:blipFill>
          <a:blip r:embed="rId3">
            <a:alphaModFix/>
          </a:blip>
          <a:stretch>
            <a:fillRect/>
          </a:stretch>
        </p:blipFill>
        <p:spPr>
          <a:xfrm>
            <a:off x="902550" y="0"/>
            <a:ext cx="7135112" cy="5999960"/>
          </a:xfrm>
          <a:prstGeom prst="rect">
            <a:avLst/>
          </a:prstGeom>
          <a:noFill/>
          <a:ln>
            <a:noFill/>
          </a:ln>
        </p:spPr>
      </p:pic>
      <p:pic>
        <p:nvPicPr>
          <p:cNvPr id="336" name="Google Shape;336;p3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1499865">
            <a:off x="6811560" y="527945"/>
            <a:ext cx="2097931" cy="1784187"/>
          </a:xfrm>
          <a:prstGeom prst="rect">
            <a:avLst/>
          </a:prstGeom>
          <a:noFill/>
          <a:ln>
            <a:noFill/>
          </a:ln>
        </p:spPr>
      </p:pic>
      <p:pic>
        <p:nvPicPr>
          <p:cNvPr id="337" name="Google Shape;337;p3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8" y="1459683"/>
            <a:ext cx="1050625" cy="876725"/>
          </a:xfrm>
          <a:prstGeom prst="rect">
            <a:avLst/>
          </a:prstGeom>
          <a:noFill/>
          <a:ln>
            <a:noFill/>
          </a:ln>
        </p:spPr>
      </p:pic>
      <p:pic>
        <p:nvPicPr>
          <p:cNvPr id="338" name="Google Shape;338;p3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45">
            <a:off x="-3637" y="3012888"/>
            <a:ext cx="1709353" cy="987327"/>
          </a:xfrm>
          <a:prstGeom prst="rect">
            <a:avLst/>
          </a:prstGeom>
          <a:noFill/>
          <a:ln>
            <a:noFill/>
          </a:ln>
        </p:spPr>
      </p:pic>
      <p:pic>
        <p:nvPicPr>
          <p:cNvPr id="339" name="Google Shape;339;p32"/>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rot="-1145524">
            <a:off x="7954052" y="1825825"/>
            <a:ext cx="1216479" cy="1472250"/>
          </a:xfrm>
          <a:prstGeom prst="rect">
            <a:avLst/>
          </a:prstGeom>
          <a:noFill/>
          <a:ln>
            <a:noFill/>
          </a:ln>
        </p:spPr>
      </p:pic>
      <p:pic>
        <p:nvPicPr>
          <p:cNvPr id="340" name="Google Shape;340;p32"/>
          <p:cNvPicPr preferRelativeResize="0"/>
          <p:nvPr/>
        </p:nvPicPr>
        <p:blipFill>
          <a:blip r:embed="rId8">
            <a:alphaModFix/>
          </a:blip>
          <a:stretch>
            <a:fillRect/>
          </a:stretch>
        </p:blipFill>
        <p:spPr>
          <a:xfrm rot="1750722">
            <a:off x="8355281" y="1112478"/>
            <a:ext cx="625663" cy="615118"/>
          </a:xfrm>
          <a:prstGeom prst="rect">
            <a:avLst/>
          </a:prstGeom>
          <a:noFill/>
          <a:ln>
            <a:noFill/>
          </a:ln>
        </p:spPr>
      </p:pic>
      <p:pic>
        <p:nvPicPr>
          <p:cNvPr id="341" name="Google Shape;341;p32"/>
          <p:cNvPicPr preferRelativeResize="0"/>
          <p:nvPr/>
        </p:nvPicPr>
        <p:blipFill>
          <a:blip r:embed="rId9">
            <a:alphaModFix/>
          </a:blip>
          <a:stretch>
            <a:fillRect/>
          </a:stretch>
        </p:blipFill>
        <p:spPr>
          <a:xfrm rot="-668565">
            <a:off x="7361676" y="3664395"/>
            <a:ext cx="997733" cy="1006153"/>
          </a:xfrm>
          <a:prstGeom prst="rect">
            <a:avLst/>
          </a:prstGeom>
          <a:noFill/>
          <a:ln>
            <a:noFill/>
          </a:ln>
        </p:spPr>
      </p:pic>
      <p:pic>
        <p:nvPicPr>
          <p:cNvPr id="342" name="Google Shape;342;p32"/>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rot="1530700">
            <a:off x="8304452" y="4097084"/>
            <a:ext cx="515679" cy="711158"/>
          </a:xfrm>
          <a:prstGeom prst="rect">
            <a:avLst/>
          </a:prstGeom>
          <a:noFill/>
          <a:ln>
            <a:noFill/>
          </a:ln>
        </p:spPr>
      </p:pic>
      <p:pic>
        <p:nvPicPr>
          <p:cNvPr id="343" name="Google Shape;343;p32"/>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rot="-349905">
            <a:off x="7034189" y="208201"/>
            <a:ext cx="815097" cy="554048"/>
          </a:xfrm>
          <a:prstGeom prst="rect">
            <a:avLst/>
          </a:prstGeom>
          <a:noFill/>
          <a:ln>
            <a:noFill/>
          </a:ln>
        </p:spPr>
      </p:pic>
      <p:pic>
        <p:nvPicPr>
          <p:cNvPr id="344" name="Google Shape;344;p32"/>
          <p:cNvPicPr preferRelativeResize="0"/>
          <p:nvPr/>
        </p:nvPicPr>
        <p:blipFill>
          <a:blip r:embed="rId12">
            <a:alphaModFix/>
          </a:blip>
          <a:stretch>
            <a:fillRect/>
          </a:stretch>
        </p:blipFill>
        <p:spPr>
          <a:xfrm rot="641093">
            <a:off x="7768986" y="369717"/>
            <a:ext cx="1275748" cy="620628"/>
          </a:xfrm>
          <a:prstGeom prst="rect">
            <a:avLst/>
          </a:prstGeom>
          <a:noFill/>
          <a:ln>
            <a:noFill/>
          </a:ln>
        </p:spPr>
      </p:pic>
      <p:pic>
        <p:nvPicPr>
          <p:cNvPr id="345" name="Google Shape;345;p32"/>
          <p:cNvPicPr preferRelativeResize="0"/>
          <p:nvPr/>
        </p:nvPicPr>
        <p:blipFill>
          <a:blip r:embed="rId13" cstate="print">
            <a:alphaModFix/>
            <a:extLst>
              <a:ext uri="{28A0092B-C50C-407E-A947-70E740481C1C}">
                <a14:useLocalDpi xmlns:a14="http://schemas.microsoft.com/office/drawing/2010/main"/>
              </a:ext>
            </a:extLst>
          </a:blip>
          <a:stretch>
            <a:fillRect/>
          </a:stretch>
        </p:blipFill>
        <p:spPr>
          <a:xfrm rot="642056">
            <a:off x="2967846" y="5041652"/>
            <a:ext cx="1755974" cy="692754"/>
          </a:xfrm>
          <a:prstGeom prst="rect">
            <a:avLst/>
          </a:prstGeom>
          <a:noFill/>
          <a:ln>
            <a:noFill/>
          </a:ln>
        </p:spPr>
      </p:pic>
      <p:pic>
        <p:nvPicPr>
          <p:cNvPr id="346" name="Google Shape;346;p32"/>
          <p:cNvPicPr preferRelativeResize="0"/>
          <p:nvPr/>
        </p:nvPicPr>
        <p:blipFill>
          <a:blip r:embed="rId14">
            <a:alphaModFix/>
          </a:blip>
          <a:stretch>
            <a:fillRect/>
          </a:stretch>
        </p:blipFill>
        <p:spPr>
          <a:xfrm flipH="1">
            <a:off x="8601125" y="4829512"/>
            <a:ext cx="610450" cy="1526125"/>
          </a:xfrm>
          <a:prstGeom prst="rect">
            <a:avLst/>
          </a:prstGeom>
          <a:noFill/>
          <a:ln>
            <a:noFill/>
          </a:ln>
        </p:spPr>
      </p:pic>
      <p:pic>
        <p:nvPicPr>
          <p:cNvPr id="347" name="Google Shape;347;p32"/>
          <p:cNvPicPr preferRelativeResize="0"/>
          <p:nvPr/>
        </p:nvPicPr>
        <p:blipFill>
          <a:blip r:embed="rId15" cstate="print">
            <a:alphaModFix/>
            <a:extLst>
              <a:ext uri="{28A0092B-C50C-407E-A947-70E740481C1C}">
                <a14:useLocalDpi xmlns:a14="http://schemas.microsoft.com/office/drawing/2010/main"/>
              </a:ext>
            </a:extLst>
          </a:blip>
          <a:stretch>
            <a:fillRect/>
          </a:stretch>
        </p:blipFill>
        <p:spPr>
          <a:xfrm>
            <a:off x="0" y="5462941"/>
            <a:ext cx="633625" cy="1179985"/>
          </a:xfrm>
          <a:prstGeom prst="rect">
            <a:avLst/>
          </a:prstGeom>
          <a:noFill/>
          <a:ln>
            <a:noFill/>
          </a:ln>
        </p:spPr>
      </p:pic>
      <p:pic>
        <p:nvPicPr>
          <p:cNvPr id="348" name="Google Shape;348;p32"/>
          <p:cNvPicPr preferRelativeResize="0"/>
          <p:nvPr/>
        </p:nvPicPr>
        <p:blipFill>
          <a:blip r:embed="rId16">
            <a:alphaModFix/>
          </a:blip>
          <a:stretch>
            <a:fillRect/>
          </a:stretch>
        </p:blipFill>
        <p:spPr>
          <a:xfrm>
            <a:off x="0" y="0"/>
            <a:ext cx="2419630" cy="1526125"/>
          </a:xfrm>
          <a:prstGeom prst="rect">
            <a:avLst/>
          </a:prstGeom>
          <a:noFill/>
          <a:ln>
            <a:noFill/>
          </a:ln>
        </p:spPr>
      </p:pic>
      <p:pic>
        <p:nvPicPr>
          <p:cNvPr id="349" name="Google Shape;349;p32"/>
          <p:cNvPicPr preferRelativeResize="0"/>
          <p:nvPr/>
        </p:nvPicPr>
        <p:blipFill>
          <a:blip r:embed="rId17">
            <a:alphaModFix/>
          </a:blip>
          <a:stretch>
            <a:fillRect/>
          </a:stretch>
        </p:blipFill>
        <p:spPr>
          <a:xfrm rot="-1278034">
            <a:off x="78192" y="3936252"/>
            <a:ext cx="1854074" cy="779128"/>
          </a:xfrm>
          <a:prstGeom prst="rect">
            <a:avLst/>
          </a:prstGeom>
          <a:noFill/>
          <a:ln>
            <a:noFill/>
          </a:ln>
        </p:spPr>
      </p:pic>
      <p:pic>
        <p:nvPicPr>
          <p:cNvPr id="350" name="Google Shape;350;p32"/>
          <p:cNvPicPr preferRelativeResize="0"/>
          <p:nvPr/>
        </p:nvPicPr>
        <p:blipFill>
          <a:blip r:embed="rId18">
            <a:alphaModFix/>
          </a:blip>
          <a:stretch>
            <a:fillRect/>
          </a:stretch>
        </p:blipFill>
        <p:spPr>
          <a:xfrm>
            <a:off x="3190581" y="5847000"/>
            <a:ext cx="1854075" cy="795913"/>
          </a:xfrm>
          <a:prstGeom prst="rect">
            <a:avLst/>
          </a:prstGeom>
          <a:noFill/>
          <a:ln>
            <a:noFill/>
          </a:ln>
        </p:spPr>
      </p:pic>
      <p:pic>
        <p:nvPicPr>
          <p:cNvPr id="351" name="Google Shape;351;p32"/>
          <p:cNvPicPr preferRelativeResize="0"/>
          <p:nvPr/>
        </p:nvPicPr>
        <p:blipFill>
          <a:blip r:embed="rId19">
            <a:alphaModFix/>
          </a:blip>
          <a:stretch>
            <a:fillRect/>
          </a:stretch>
        </p:blipFill>
        <p:spPr>
          <a:xfrm rot="-1301187">
            <a:off x="639936" y="4811639"/>
            <a:ext cx="2497895" cy="1805963"/>
          </a:xfrm>
          <a:prstGeom prst="rect">
            <a:avLst/>
          </a:prstGeom>
          <a:noFill/>
          <a:ln>
            <a:noFill/>
          </a:ln>
        </p:spPr>
      </p:pic>
      <p:pic>
        <p:nvPicPr>
          <p:cNvPr id="352" name="Google Shape;352;p32"/>
          <p:cNvPicPr preferRelativeResize="0"/>
          <p:nvPr/>
        </p:nvPicPr>
        <p:blipFill>
          <a:blip r:embed="rId20" cstate="print">
            <a:alphaModFix/>
            <a:extLst>
              <a:ext uri="{28A0092B-C50C-407E-A947-70E740481C1C}">
                <a14:useLocalDpi xmlns:a14="http://schemas.microsoft.com/office/drawing/2010/main"/>
              </a:ext>
            </a:extLst>
          </a:blip>
          <a:stretch>
            <a:fillRect/>
          </a:stretch>
        </p:blipFill>
        <p:spPr>
          <a:xfrm rot="-444648">
            <a:off x="62012" y="2267904"/>
            <a:ext cx="1578076" cy="1063767"/>
          </a:xfrm>
          <a:prstGeom prst="rect">
            <a:avLst/>
          </a:prstGeom>
          <a:noFill/>
          <a:ln>
            <a:noFill/>
          </a:ln>
        </p:spPr>
      </p:pic>
      <p:pic>
        <p:nvPicPr>
          <p:cNvPr id="353" name="Google Shape;353;p32"/>
          <p:cNvPicPr preferRelativeResize="0"/>
          <p:nvPr/>
        </p:nvPicPr>
        <p:blipFill>
          <a:blip r:embed="rId21" cstate="print">
            <a:alphaModFix/>
            <a:extLst>
              <a:ext uri="{28A0092B-C50C-407E-A947-70E740481C1C}">
                <a14:useLocalDpi xmlns:a14="http://schemas.microsoft.com/office/drawing/2010/main"/>
              </a:ext>
            </a:extLst>
          </a:blip>
          <a:stretch>
            <a:fillRect/>
          </a:stretch>
        </p:blipFill>
        <p:spPr>
          <a:xfrm rot="-869872">
            <a:off x="315313" y="4653356"/>
            <a:ext cx="1282198" cy="676137"/>
          </a:xfrm>
          <a:prstGeom prst="rect">
            <a:avLst/>
          </a:prstGeom>
          <a:noFill/>
          <a:ln>
            <a:noFill/>
          </a:ln>
        </p:spPr>
      </p:pic>
      <p:pic>
        <p:nvPicPr>
          <p:cNvPr id="354" name="Google Shape;354;p32"/>
          <p:cNvPicPr preferRelativeResize="0"/>
          <p:nvPr/>
        </p:nvPicPr>
        <p:blipFill>
          <a:blip r:embed="rId22" cstate="print">
            <a:alphaModFix/>
            <a:extLst>
              <a:ext uri="{28A0092B-C50C-407E-A947-70E740481C1C}">
                <a14:useLocalDpi xmlns:a14="http://schemas.microsoft.com/office/drawing/2010/main"/>
              </a:ext>
            </a:extLst>
          </a:blip>
          <a:stretch>
            <a:fillRect/>
          </a:stretch>
        </p:blipFill>
        <p:spPr>
          <a:xfrm>
            <a:off x="6666200" y="1903925"/>
            <a:ext cx="982575" cy="795926"/>
          </a:xfrm>
          <a:prstGeom prst="rect">
            <a:avLst/>
          </a:prstGeom>
          <a:noFill/>
          <a:ln>
            <a:noFill/>
          </a:ln>
        </p:spPr>
      </p:pic>
      <p:pic>
        <p:nvPicPr>
          <p:cNvPr id="355" name="Google Shape;355;p32"/>
          <p:cNvPicPr preferRelativeResize="0"/>
          <p:nvPr/>
        </p:nvPicPr>
        <p:blipFill>
          <a:blip r:embed="rId23" cstate="print">
            <a:alphaModFix/>
            <a:extLst>
              <a:ext uri="{28A0092B-C50C-407E-A947-70E740481C1C}">
                <a14:useLocalDpi xmlns:a14="http://schemas.microsoft.com/office/drawing/2010/main"/>
              </a:ext>
            </a:extLst>
          </a:blip>
          <a:stretch>
            <a:fillRect/>
          </a:stretch>
        </p:blipFill>
        <p:spPr>
          <a:xfrm>
            <a:off x="4964100" y="5093061"/>
            <a:ext cx="1702100" cy="999002"/>
          </a:xfrm>
          <a:prstGeom prst="rect">
            <a:avLst/>
          </a:prstGeom>
          <a:noFill/>
          <a:ln>
            <a:noFill/>
          </a:ln>
        </p:spPr>
      </p:pic>
      <p:pic>
        <p:nvPicPr>
          <p:cNvPr id="356" name="Google Shape;356;p32"/>
          <p:cNvPicPr preferRelativeResize="0"/>
          <p:nvPr/>
        </p:nvPicPr>
        <p:blipFill>
          <a:blip r:embed="rId24" cstate="print">
            <a:alphaModFix/>
            <a:extLst>
              <a:ext uri="{28A0092B-C50C-407E-A947-70E740481C1C}">
                <a14:useLocalDpi xmlns:a14="http://schemas.microsoft.com/office/drawing/2010/main"/>
              </a:ext>
            </a:extLst>
          </a:blip>
          <a:stretch>
            <a:fillRect/>
          </a:stretch>
        </p:blipFill>
        <p:spPr>
          <a:xfrm>
            <a:off x="5199533" y="5964400"/>
            <a:ext cx="868575" cy="795925"/>
          </a:xfrm>
          <a:prstGeom prst="rect">
            <a:avLst/>
          </a:prstGeom>
          <a:noFill/>
          <a:ln>
            <a:noFill/>
          </a:ln>
        </p:spPr>
      </p:pic>
      <p:pic>
        <p:nvPicPr>
          <p:cNvPr id="357" name="Google Shape;357;p32"/>
          <p:cNvPicPr preferRelativeResize="0"/>
          <p:nvPr/>
        </p:nvPicPr>
        <p:blipFill>
          <a:blip r:embed="rId25" cstate="print">
            <a:alphaModFix/>
            <a:extLst>
              <a:ext uri="{28A0092B-C50C-407E-A947-70E740481C1C}">
                <a14:useLocalDpi xmlns:a14="http://schemas.microsoft.com/office/drawing/2010/main"/>
              </a:ext>
            </a:extLst>
          </a:blip>
          <a:stretch>
            <a:fillRect/>
          </a:stretch>
        </p:blipFill>
        <p:spPr>
          <a:xfrm>
            <a:off x="7121815" y="4624267"/>
            <a:ext cx="1283397" cy="1179975"/>
          </a:xfrm>
          <a:prstGeom prst="rect">
            <a:avLst/>
          </a:prstGeom>
          <a:noFill/>
          <a:ln>
            <a:noFill/>
          </a:ln>
        </p:spPr>
      </p:pic>
      <p:pic>
        <p:nvPicPr>
          <p:cNvPr id="358" name="Google Shape;358;p32"/>
          <p:cNvPicPr preferRelativeResize="0"/>
          <p:nvPr/>
        </p:nvPicPr>
        <p:blipFill>
          <a:blip r:embed="rId26" cstate="print">
            <a:alphaModFix/>
            <a:extLst>
              <a:ext uri="{28A0092B-C50C-407E-A947-70E740481C1C}">
                <a14:useLocalDpi xmlns:a14="http://schemas.microsoft.com/office/drawing/2010/main"/>
              </a:ext>
            </a:extLst>
          </a:blip>
          <a:stretch>
            <a:fillRect/>
          </a:stretch>
        </p:blipFill>
        <p:spPr>
          <a:xfrm>
            <a:off x="5732642" y="63548"/>
            <a:ext cx="1344300" cy="1232959"/>
          </a:xfrm>
          <a:prstGeom prst="rect">
            <a:avLst/>
          </a:prstGeom>
          <a:noFill/>
          <a:ln>
            <a:noFill/>
          </a:ln>
        </p:spPr>
      </p:pic>
      <p:pic>
        <p:nvPicPr>
          <p:cNvPr id="359" name="Google Shape;359;p32"/>
          <p:cNvPicPr preferRelativeResize="0"/>
          <p:nvPr/>
        </p:nvPicPr>
        <p:blipFill>
          <a:blip r:embed="rId27" cstate="print">
            <a:alphaModFix/>
            <a:extLst>
              <a:ext uri="{28A0092B-C50C-407E-A947-70E740481C1C}">
                <a14:useLocalDpi xmlns:a14="http://schemas.microsoft.com/office/drawing/2010/main"/>
              </a:ext>
            </a:extLst>
          </a:blip>
          <a:stretch>
            <a:fillRect/>
          </a:stretch>
        </p:blipFill>
        <p:spPr>
          <a:xfrm>
            <a:off x="8351312" y="3577479"/>
            <a:ext cx="633625" cy="570798"/>
          </a:xfrm>
          <a:prstGeom prst="rect">
            <a:avLst/>
          </a:prstGeom>
          <a:noFill/>
          <a:ln>
            <a:noFill/>
          </a:ln>
        </p:spPr>
      </p:pic>
      <p:pic>
        <p:nvPicPr>
          <p:cNvPr id="360" name="Google Shape;360;p32"/>
          <p:cNvPicPr preferRelativeResize="0"/>
          <p:nvPr/>
        </p:nvPicPr>
        <p:blipFill>
          <a:blip r:embed="rId28">
            <a:alphaModFix/>
          </a:blip>
          <a:stretch>
            <a:fillRect/>
          </a:stretch>
        </p:blipFill>
        <p:spPr>
          <a:xfrm>
            <a:off x="6271738" y="5999946"/>
            <a:ext cx="1173375" cy="848223"/>
          </a:xfrm>
          <a:prstGeom prst="rect">
            <a:avLst/>
          </a:prstGeom>
          <a:noFill/>
          <a:ln>
            <a:noFill/>
          </a:ln>
        </p:spPr>
      </p:pic>
      <p:pic>
        <p:nvPicPr>
          <p:cNvPr id="361" name="Google Shape;361;p32"/>
          <p:cNvPicPr preferRelativeResize="0"/>
          <p:nvPr/>
        </p:nvPicPr>
        <p:blipFill>
          <a:blip r:embed="rId29" cstate="print">
            <a:alphaModFix/>
            <a:extLst>
              <a:ext uri="{28A0092B-C50C-407E-A947-70E740481C1C}">
                <a14:useLocalDpi xmlns:a14="http://schemas.microsoft.com/office/drawing/2010/main"/>
              </a:ext>
            </a:extLst>
          </a:blip>
          <a:stretch>
            <a:fillRect/>
          </a:stretch>
        </p:blipFill>
        <p:spPr>
          <a:xfrm>
            <a:off x="7648787" y="5663088"/>
            <a:ext cx="952338" cy="1088200"/>
          </a:xfrm>
          <a:prstGeom prst="rect">
            <a:avLst/>
          </a:prstGeom>
          <a:noFill/>
          <a:ln>
            <a:noFill/>
          </a:ln>
        </p:spPr>
      </p:pic>
      <p:pic>
        <p:nvPicPr>
          <p:cNvPr id="362" name="Google Shape;362;p32"/>
          <p:cNvPicPr preferRelativeResize="0"/>
          <p:nvPr/>
        </p:nvPicPr>
        <p:blipFill>
          <a:blip r:embed="rId30" cstate="print">
            <a:alphaModFix/>
            <a:extLst>
              <a:ext uri="{28A0092B-C50C-407E-A947-70E740481C1C}">
                <a14:useLocalDpi xmlns:a14="http://schemas.microsoft.com/office/drawing/2010/main"/>
              </a:ext>
            </a:extLst>
          </a:blip>
          <a:stretch>
            <a:fillRect/>
          </a:stretch>
        </p:blipFill>
        <p:spPr>
          <a:xfrm>
            <a:off x="2548825" y="-1"/>
            <a:ext cx="3054600" cy="1006775"/>
          </a:xfrm>
          <a:prstGeom prst="rect">
            <a:avLst/>
          </a:prstGeom>
          <a:noFill/>
          <a:ln>
            <a:noFill/>
          </a:ln>
        </p:spPr>
      </p:pic>
      <p:pic>
        <p:nvPicPr>
          <p:cNvPr id="363" name="Google Shape;363;p32"/>
          <p:cNvPicPr preferRelativeResize="0"/>
          <p:nvPr/>
        </p:nvPicPr>
        <p:blipFill>
          <a:blip r:embed="rId31" cstate="print">
            <a:alphaModFix/>
            <a:extLst>
              <a:ext uri="{28A0092B-C50C-407E-A947-70E740481C1C}">
                <a14:useLocalDpi xmlns:a14="http://schemas.microsoft.com/office/drawing/2010/main"/>
              </a:ext>
            </a:extLst>
          </a:blip>
          <a:stretch>
            <a:fillRect/>
          </a:stretch>
        </p:blipFill>
        <p:spPr>
          <a:xfrm rot="757831">
            <a:off x="875952" y="1570895"/>
            <a:ext cx="1597745" cy="863985"/>
          </a:xfrm>
          <a:prstGeom prst="rect">
            <a:avLst/>
          </a:prstGeom>
          <a:noFill/>
          <a:ln>
            <a:noFill/>
          </a:ln>
        </p:spPr>
      </p:pic>
      <p:pic>
        <p:nvPicPr>
          <p:cNvPr id="364" name="Google Shape;364;p32"/>
          <p:cNvPicPr preferRelativeResize="0"/>
          <p:nvPr/>
        </p:nvPicPr>
        <p:blipFill>
          <a:blip r:embed="rId32" cstate="print">
            <a:alphaModFix/>
            <a:extLst>
              <a:ext uri="{28A0092B-C50C-407E-A947-70E740481C1C}">
                <a14:useLocalDpi xmlns:a14="http://schemas.microsoft.com/office/drawing/2010/main"/>
              </a:ext>
            </a:extLst>
          </a:blip>
          <a:stretch>
            <a:fillRect/>
          </a:stretch>
        </p:blipFill>
        <p:spPr>
          <a:xfrm>
            <a:off x="7171200" y="2915665"/>
            <a:ext cx="1184625" cy="634000"/>
          </a:xfrm>
          <a:prstGeom prst="rect">
            <a:avLst/>
          </a:prstGeom>
          <a:noFill/>
          <a:ln>
            <a:noFill/>
          </a:ln>
        </p:spPr>
      </p:pic>
      <p:pic>
        <p:nvPicPr>
          <p:cNvPr id="365" name="Google Shape;365;p32"/>
          <p:cNvPicPr preferRelativeResize="0"/>
          <p:nvPr/>
        </p:nvPicPr>
        <p:blipFill>
          <a:blip r:embed="rId33" cstate="print">
            <a:alphaModFix/>
            <a:extLst>
              <a:ext uri="{28A0092B-C50C-407E-A947-70E740481C1C}">
                <a14:useLocalDpi xmlns:a14="http://schemas.microsoft.com/office/drawing/2010/main"/>
              </a:ext>
            </a:extLst>
          </a:blip>
          <a:stretch>
            <a:fillRect/>
          </a:stretch>
        </p:blipFill>
        <p:spPr>
          <a:xfrm flipH="1">
            <a:off x="6029950" y="4148272"/>
            <a:ext cx="1050625" cy="9349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5"/>
          <p:cNvPicPr preferRelativeResize="0"/>
          <p:nvPr/>
        </p:nvPicPr>
        <p:blipFill>
          <a:blip r:embed="rId3">
            <a:alphaModFix/>
          </a:blip>
          <a:stretch>
            <a:fillRect/>
          </a:stretch>
        </p:blipFill>
        <p:spPr>
          <a:xfrm>
            <a:off x="-171258" y="3"/>
            <a:ext cx="9315248" cy="6858000"/>
          </a:xfrm>
          <a:prstGeom prst="rect">
            <a:avLst/>
          </a:prstGeom>
          <a:noFill/>
          <a:ln>
            <a:noFill/>
          </a:ln>
        </p:spPr>
      </p:pic>
      <p:sp>
        <p:nvSpPr>
          <p:cNvPr id="104" name="Google Shape;104;p15"/>
          <p:cNvSpPr txBox="1"/>
          <p:nvPr/>
        </p:nvSpPr>
        <p:spPr>
          <a:xfrm>
            <a:off x="1328535" y="1211542"/>
            <a:ext cx="6098700" cy="443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Arial"/>
              <a:buNone/>
            </a:pPr>
            <a:r>
              <a:rPr lang="en-US" sz="2500" b="0" i="0" u="none" strike="noStrike" cap="none">
                <a:solidFill>
                  <a:schemeClr val="dk1"/>
                </a:solidFill>
                <a:latin typeface="Arial"/>
                <a:ea typeface="Arial"/>
                <a:cs typeface="Arial"/>
                <a:sym typeface="Arial"/>
              </a:rPr>
              <a:t>引言: </a:t>
            </a:r>
            <a:endParaRPr sz="2500">
              <a:solidFill>
                <a:schemeClr val="dk1"/>
              </a:solidFill>
            </a:endParaRPr>
          </a:p>
          <a:p>
            <a:pPr marL="0" marR="0" lvl="0" indent="0" algn="l" rtl="0">
              <a:lnSpc>
                <a:spcPct val="100000"/>
              </a:lnSpc>
              <a:spcBef>
                <a:spcPts val="0"/>
              </a:spcBef>
              <a:spcAft>
                <a:spcPts val="0"/>
              </a:spcAft>
              <a:buClr>
                <a:schemeClr val="dk1"/>
              </a:buClr>
              <a:buSzPts val="4400"/>
              <a:buFont typeface="Arial"/>
              <a:buNone/>
            </a:pPr>
            <a:endParaRPr sz="2700">
              <a:solidFill>
                <a:schemeClr val="dk1"/>
              </a:solidFill>
            </a:endParaRPr>
          </a:p>
          <a:p>
            <a:pPr marL="0" marR="0" lvl="0" indent="0" algn="l" rtl="0">
              <a:lnSpc>
                <a:spcPct val="100000"/>
              </a:lnSpc>
              <a:spcBef>
                <a:spcPts val="0"/>
              </a:spcBef>
              <a:spcAft>
                <a:spcPts val="0"/>
              </a:spcAft>
              <a:buClr>
                <a:schemeClr val="dk1"/>
              </a:buClr>
              <a:buSzPts val="4400"/>
              <a:buFont typeface="Arial"/>
              <a:buNone/>
            </a:pPr>
            <a:r>
              <a:rPr lang="en-US" sz="2700">
                <a:solidFill>
                  <a:schemeClr val="dk1"/>
                </a:solidFill>
              </a:rPr>
              <a:t>你有探訪過老人院嗎？除了老人院，還有哪些地方讓長者安享晚年？我們的題目是</a:t>
            </a:r>
            <a:r>
              <a:rPr lang="en-US" sz="2700" b="1">
                <a:solidFill>
                  <a:schemeClr val="dk1"/>
                </a:solidFill>
              </a:rPr>
              <a:t>關懷弱勢社群</a:t>
            </a:r>
            <a:r>
              <a:rPr lang="en-US" sz="2700">
                <a:solidFill>
                  <a:schemeClr val="dk1"/>
                </a:solidFill>
              </a:rPr>
              <a:t>，</a:t>
            </a:r>
            <a:r>
              <a:rPr lang="en-US" sz="2700" b="1">
                <a:solidFill>
                  <a:schemeClr val="dk1"/>
                </a:solidFill>
              </a:rPr>
              <a:t>香港長者能安享晚年嗎？</a:t>
            </a:r>
            <a:r>
              <a:rPr lang="en-US" sz="2700">
                <a:solidFill>
                  <a:schemeClr val="dk1"/>
                </a:solidFill>
              </a:rPr>
              <a:t>讓我們仔細地討論吧。</a:t>
            </a:r>
            <a:endParaRPr sz="2700">
              <a:solidFill>
                <a:schemeClr val="dk1"/>
              </a:solidFill>
            </a:endParaRPr>
          </a:p>
          <a:p>
            <a:pPr marL="0" marR="0" lvl="0" indent="0" algn="l" rtl="0">
              <a:lnSpc>
                <a:spcPct val="100000"/>
              </a:lnSpc>
              <a:spcBef>
                <a:spcPts val="0"/>
              </a:spcBef>
              <a:spcAft>
                <a:spcPts val="0"/>
              </a:spcAft>
              <a:buClr>
                <a:schemeClr val="dk1"/>
              </a:buClr>
              <a:buSzPts val="4400"/>
              <a:buFont typeface="Arial"/>
              <a:buNone/>
            </a:pPr>
            <a:r>
              <a:rPr lang="en-US" sz="2700">
                <a:solidFill>
                  <a:schemeClr val="dk1"/>
                </a:solidFill>
              </a:rPr>
              <a:t>現時香港有對長者而設的福利，包括：生果金、醫療劵、交通優惠、樂悠咭等，但又是否足夠長者安享晚年呢？</a:t>
            </a:r>
            <a:endParaRPr sz="2700">
              <a:solidFill>
                <a:schemeClr val="dk1"/>
              </a:solidFill>
            </a:endParaRPr>
          </a:p>
          <a:p>
            <a:pPr marL="0" marR="0" lvl="0" indent="0" algn="l" rtl="0">
              <a:lnSpc>
                <a:spcPct val="100000"/>
              </a:lnSpc>
              <a:spcBef>
                <a:spcPts val="0"/>
              </a:spcBef>
              <a:spcAft>
                <a:spcPts val="0"/>
              </a:spcAft>
              <a:buClr>
                <a:schemeClr val="dk1"/>
              </a:buClr>
              <a:buSzPts val="4400"/>
              <a:buFont typeface="Arial"/>
              <a:buNone/>
            </a:pPr>
            <a:endParaRPr sz="2500">
              <a:solidFill>
                <a:schemeClr val="dk1"/>
              </a:solidFill>
            </a:endParaRPr>
          </a:p>
        </p:txBody>
      </p:sp>
      <p:pic>
        <p:nvPicPr>
          <p:cNvPr id="105" name="Google Shape;105;p15"/>
          <p:cNvPicPr preferRelativeResize="0"/>
          <p:nvPr/>
        </p:nvPicPr>
        <p:blipFill>
          <a:blip r:embed="rId4">
            <a:alphaModFix/>
          </a:blip>
          <a:stretch>
            <a:fillRect/>
          </a:stretch>
        </p:blipFill>
        <p:spPr>
          <a:xfrm>
            <a:off x="6601324" y="-1"/>
            <a:ext cx="1845125" cy="1605500"/>
          </a:xfrm>
          <a:prstGeom prst="rect">
            <a:avLst/>
          </a:prstGeom>
          <a:noFill/>
          <a:ln>
            <a:noFill/>
          </a:ln>
        </p:spPr>
      </p:pic>
      <p:sp>
        <p:nvSpPr>
          <p:cNvPr id="106" name="Google Shape;106;p15"/>
          <p:cNvSpPr txBox="1"/>
          <p:nvPr/>
        </p:nvSpPr>
        <p:spPr>
          <a:xfrm>
            <a:off x="6200108" y="5028750"/>
            <a:ext cx="1548000" cy="61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dk1"/>
                </a:solidFill>
              </a:rPr>
              <a:t>曾詠妍 </a:t>
            </a:r>
            <a:endParaRPr sz="2800"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ctrTitle"/>
          </p:nvPr>
        </p:nvSpPr>
        <p:spPr>
          <a:xfrm>
            <a:off x="1143000" y="1122363"/>
            <a:ext cx="6858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112" name="Google Shape;112;p16"/>
          <p:cNvSpPr txBox="1">
            <a:spLocks noGrp="1"/>
          </p:cNvSpPr>
          <p:nvPr>
            <p:ph type="subTitle" idx="1"/>
          </p:nvPr>
        </p:nvSpPr>
        <p:spPr>
          <a:xfrm>
            <a:off x="1143000" y="3602038"/>
            <a:ext cx="6858000" cy="16557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endParaRPr/>
          </a:p>
        </p:txBody>
      </p:sp>
      <p:pic>
        <p:nvPicPr>
          <p:cNvPr id="113" name="Google Shape;113;p16"/>
          <p:cNvPicPr preferRelativeResize="0"/>
          <p:nvPr/>
        </p:nvPicPr>
        <p:blipFill rotWithShape="1">
          <a:blip r:embed="rId3">
            <a:alphaModFix/>
          </a:blip>
          <a:srcRect l="2070" t="-789" r="-2069" b="789"/>
          <a:stretch/>
        </p:blipFill>
        <p:spPr>
          <a:xfrm>
            <a:off x="-251350" y="-218950"/>
            <a:ext cx="9646700" cy="7076950"/>
          </a:xfrm>
          <a:prstGeom prst="rect">
            <a:avLst/>
          </a:prstGeom>
          <a:noFill/>
          <a:ln>
            <a:noFill/>
          </a:ln>
        </p:spPr>
      </p:pic>
      <p:sp>
        <p:nvSpPr>
          <p:cNvPr id="114" name="Google Shape;114;p16"/>
          <p:cNvSpPr txBox="1"/>
          <p:nvPr/>
        </p:nvSpPr>
        <p:spPr>
          <a:xfrm>
            <a:off x="857250" y="1880417"/>
            <a:ext cx="7286700" cy="347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400" b="1">
                <a:solidFill>
                  <a:schemeClr val="dk1"/>
                </a:solidFill>
              </a:rPr>
              <a:t>長者日是1979年由香港社會服務聯會創立，長者日係香港為咗推動敬愛長者文化和促進公眾關懷長者需要而創立的節日，以宣傳長者對社會的貢獻，提倡積極晚年等訊息，定在每年11月第三個禮拜日。在長者日，65歲或以上香港居民的長者，憑有效嘅「長者咭」或使用「長者八達通」，可在香港享有多種優惠，包括：公共交通、景點、博物館、游泳池可以免費享用或有特別優惠價，部份機構亦提供優惠畀長者一齊服務。</a:t>
            </a:r>
            <a:endParaRPr sz="2400" b="1">
              <a:solidFill>
                <a:schemeClr val="dk1"/>
              </a:solidFill>
            </a:endParaRPr>
          </a:p>
        </p:txBody>
      </p:sp>
      <p:pic>
        <p:nvPicPr>
          <p:cNvPr id="115" name="Google Shape;115;p16"/>
          <p:cNvPicPr preferRelativeResize="0"/>
          <p:nvPr/>
        </p:nvPicPr>
        <p:blipFill>
          <a:blip r:embed="rId4">
            <a:alphaModFix/>
          </a:blip>
          <a:stretch>
            <a:fillRect/>
          </a:stretch>
        </p:blipFill>
        <p:spPr>
          <a:xfrm>
            <a:off x="5654972" y="392357"/>
            <a:ext cx="2346025" cy="1670268"/>
          </a:xfrm>
          <a:prstGeom prst="rect">
            <a:avLst/>
          </a:prstGeom>
          <a:noFill/>
          <a:ln>
            <a:noFill/>
          </a:ln>
        </p:spPr>
      </p:pic>
      <p:sp>
        <p:nvSpPr>
          <p:cNvPr id="116" name="Google Shape;116;p16"/>
          <p:cNvSpPr txBox="1"/>
          <p:nvPr/>
        </p:nvSpPr>
        <p:spPr>
          <a:xfrm>
            <a:off x="6342622" y="5257750"/>
            <a:ext cx="15462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馮家晴</a:t>
            </a:r>
            <a:endParaRPr sz="3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ctrTitle"/>
          </p:nvPr>
        </p:nvSpPr>
        <p:spPr>
          <a:xfrm>
            <a:off x="1143000" y="1122363"/>
            <a:ext cx="6858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122" name="Google Shape;122;p17"/>
          <p:cNvSpPr txBox="1">
            <a:spLocks noGrp="1"/>
          </p:cNvSpPr>
          <p:nvPr>
            <p:ph type="subTitle" idx="1"/>
          </p:nvPr>
        </p:nvSpPr>
        <p:spPr>
          <a:xfrm>
            <a:off x="1143000" y="3602038"/>
            <a:ext cx="6858000" cy="16557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endParaRPr/>
          </a:p>
        </p:txBody>
      </p:sp>
      <p:pic>
        <p:nvPicPr>
          <p:cNvPr id="123" name="Google Shape;123;p17"/>
          <p:cNvPicPr preferRelativeResize="0"/>
          <p:nvPr/>
        </p:nvPicPr>
        <p:blipFill>
          <a:blip r:embed="rId3">
            <a:alphaModFix/>
          </a:blip>
          <a:stretch>
            <a:fillRect/>
          </a:stretch>
        </p:blipFill>
        <p:spPr>
          <a:xfrm>
            <a:off x="6498822" y="-110011"/>
            <a:ext cx="2284225" cy="1518700"/>
          </a:xfrm>
          <a:prstGeom prst="rect">
            <a:avLst/>
          </a:prstGeom>
          <a:noFill/>
          <a:ln>
            <a:noFill/>
          </a:ln>
        </p:spPr>
      </p:pic>
      <p:sp>
        <p:nvSpPr>
          <p:cNvPr id="124" name="Google Shape;124;p17"/>
          <p:cNvSpPr txBox="1"/>
          <p:nvPr/>
        </p:nvSpPr>
        <p:spPr>
          <a:xfrm>
            <a:off x="938700" y="1760847"/>
            <a:ext cx="6858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pic>
        <p:nvPicPr>
          <p:cNvPr id="125" name="Google Shape;125;p17"/>
          <p:cNvPicPr preferRelativeResize="0"/>
          <p:nvPr/>
        </p:nvPicPr>
        <p:blipFill rotWithShape="1">
          <a:blip r:embed="rId4">
            <a:alphaModFix/>
          </a:blip>
          <a:srcRect/>
          <a:stretch/>
        </p:blipFill>
        <p:spPr>
          <a:xfrm>
            <a:off x="0" y="-186700"/>
            <a:ext cx="9392934" cy="7044700"/>
          </a:xfrm>
          <a:prstGeom prst="rect">
            <a:avLst/>
          </a:prstGeom>
          <a:noFill/>
          <a:ln w="9525" cap="flat" cmpd="sng">
            <a:solidFill>
              <a:srgbClr val="FF0000"/>
            </a:solidFill>
            <a:prstDash val="solid"/>
            <a:round/>
            <a:headEnd type="none" w="sm" len="sm"/>
            <a:tailEnd type="none" w="sm" len="sm"/>
          </a:ln>
        </p:spPr>
      </p:pic>
      <p:pic>
        <p:nvPicPr>
          <p:cNvPr id="126" name="Google Shape;126;p17"/>
          <p:cNvPicPr preferRelativeResize="0"/>
          <p:nvPr/>
        </p:nvPicPr>
        <p:blipFill>
          <a:blip r:embed="rId5">
            <a:alphaModFix/>
          </a:blip>
          <a:stretch>
            <a:fillRect/>
          </a:stretch>
        </p:blipFill>
        <p:spPr>
          <a:xfrm>
            <a:off x="0" y="-247000"/>
            <a:ext cx="2007820" cy="2007850"/>
          </a:xfrm>
          <a:prstGeom prst="rect">
            <a:avLst/>
          </a:prstGeom>
          <a:noFill/>
          <a:ln>
            <a:noFill/>
          </a:ln>
        </p:spPr>
      </p:pic>
      <p:sp>
        <p:nvSpPr>
          <p:cNvPr id="127" name="Google Shape;127;p17"/>
          <p:cNvSpPr txBox="1"/>
          <p:nvPr/>
        </p:nvSpPr>
        <p:spPr>
          <a:xfrm>
            <a:off x="938700" y="1668575"/>
            <a:ext cx="7239000" cy="39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solidFill>
                  <a:schemeClr val="dk1"/>
                </a:solidFill>
              </a:rPr>
              <a:t>政府在2009年1月1日推出為期3年的長者醫療券試驗計劃，讓長者選擇最切合他們健康需要的私營醫療服務，藉以輔助現有的公營醫療服務，例如普通科門診和專科門診診所。現時，每名合資格長者每年可獲發的醫療券金額為2,000元，而醫療券累積金額上限為8,000元。</a:t>
            </a:r>
            <a:endParaRPr sz="2700" b="1">
              <a:solidFill>
                <a:schemeClr val="dk1"/>
              </a:solidFill>
            </a:endParaRPr>
          </a:p>
          <a:p>
            <a:pPr marL="0" lvl="0" indent="0" algn="l" rtl="0">
              <a:spcBef>
                <a:spcPts val="0"/>
              </a:spcBef>
              <a:spcAft>
                <a:spcPts val="0"/>
              </a:spcAft>
              <a:buNone/>
            </a:pPr>
            <a:endParaRPr sz="2700" b="1">
              <a:solidFill>
                <a:schemeClr val="dk1"/>
              </a:solidFill>
            </a:endParaRPr>
          </a:p>
          <a:p>
            <a:pPr marL="0" lvl="0" indent="0" algn="l" rtl="0">
              <a:spcBef>
                <a:spcPts val="0"/>
              </a:spcBef>
              <a:spcAft>
                <a:spcPts val="0"/>
              </a:spcAft>
              <a:buNone/>
            </a:pPr>
            <a:endParaRPr sz="2700" b="1">
              <a:solidFill>
                <a:schemeClr val="dk1"/>
              </a:solidFill>
            </a:endParaRPr>
          </a:p>
        </p:txBody>
      </p:sp>
      <p:sp>
        <p:nvSpPr>
          <p:cNvPr id="128" name="Google Shape;128;p17"/>
          <p:cNvSpPr txBox="1"/>
          <p:nvPr/>
        </p:nvSpPr>
        <p:spPr>
          <a:xfrm>
            <a:off x="6498825" y="4913975"/>
            <a:ext cx="15297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dk1"/>
                </a:solidFill>
              </a:rPr>
              <a:t>曾詠妍</a:t>
            </a:r>
            <a:endParaRPr sz="3200" b="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ctrTitle"/>
          </p:nvPr>
        </p:nvSpPr>
        <p:spPr>
          <a:xfrm>
            <a:off x="1143000" y="1122363"/>
            <a:ext cx="6858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endParaRPr/>
          </a:p>
        </p:txBody>
      </p:sp>
      <p:sp>
        <p:nvSpPr>
          <p:cNvPr id="134" name="Google Shape;134;p18"/>
          <p:cNvSpPr txBox="1">
            <a:spLocks noGrp="1"/>
          </p:cNvSpPr>
          <p:nvPr>
            <p:ph type="subTitle" idx="1"/>
          </p:nvPr>
        </p:nvSpPr>
        <p:spPr>
          <a:xfrm>
            <a:off x="1143000" y="3602038"/>
            <a:ext cx="6858000" cy="1655700"/>
          </a:xfrm>
          <a:prstGeom prst="rect">
            <a:avLst/>
          </a:prstGeom>
        </p:spPr>
        <p:txBody>
          <a:bodyPr spcFirstLastPara="1" wrap="square" lIns="91425" tIns="45700" rIns="91425" bIns="45700" anchor="t" anchorCtr="0">
            <a:noAutofit/>
          </a:bodyPr>
          <a:lstStyle/>
          <a:p>
            <a:pPr marL="0" lvl="0" indent="0" algn="ctr" rtl="0">
              <a:spcBef>
                <a:spcPts val="480"/>
              </a:spcBef>
              <a:spcAft>
                <a:spcPts val="0"/>
              </a:spcAft>
              <a:buNone/>
            </a:pPr>
            <a:endParaRPr/>
          </a:p>
        </p:txBody>
      </p:sp>
      <p:pic>
        <p:nvPicPr>
          <p:cNvPr id="135" name="Google Shape;135;p18"/>
          <p:cNvPicPr preferRelativeResize="0"/>
          <p:nvPr/>
        </p:nvPicPr>
        <p:blipFill rotWithShape="1">
          <a:blip r:embed="rId3">
            <a:alphaModFix/>
          </a:blip>
          <a:srcRect/>
          <a:stretch/>
        </p:blipFill>
        <p:spPr>
          <a:xfrm>
            <a:off x="-8" y="0"/>
            <a:ext cx="9144000" cy="6858000"/>
          </a:xfrm>
          <a:prstGeom prst="rect">
            <a:avLst/>
          </a:prstGeom>
          <a:noFill/>
          <a:ln w="9525" cap="flat" cmpd="sng">
            <a:solidFill>
              <a:srgbClr val="FF0000"/>
            </a:solidFill>
            <a:prstDash val="solid"/>
            <a:round/>
            <a:headEnd type="none" w="sm" len="sm"/>
            <a:tailEnd type="none" w="sm" len="sm"/>
          </a:ln>
        </p:spPr>
      </p:pic>
      <p:pic>
        <p:nvPicPr>
          <p:cNvPr id="136" name="Google Shape;136;p18"/>
          <p:cNvPicPr preferRelativeResize="0"/>
          <p:nvPr/>
        </p:nvPicPr>
        <p:blipFill>
          <a:blip r:embed="rId4">
            <a:alphaModFix/>
          </a:blip>
          <a:stretch>
            <a:fillRect/>
          </a:stretch>
        </p:blipFill>
        <p:spPr>
          <a:xfrm>
            <a:off x="666680" y="4576922"/>
            <a:ext cx="1571625" cy="1571625"/>
          </a:xfrm>
          <a:prstGeom prst="rect">
            <a:avLst/>
          </a:prstGeom>
          <a:noFill/>
          <a:ln>
            <a:noFill/>
          </a:ln>
        </p:spPr>
      </p:pic>
      <p:sp>
        <p:nvSpPr>
          <p:cNvPr id="137" name="Google Shape;137;p18"/>
          <p:cNvSpPr txBox="1"/>
          <p:nvPr/>
        </p:nvSpPr>
        <p:spPr>
          <a:xfrm>
            <a:off x="1034700" y="1593550"/>
            <a:ext cx="6858000" cy="374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100" b="1">
                <a:solidFill>
                  <a:schemeClr val="dk1"/>
                </a:solidFill>
                <a:latin typeface="Times New Roman"/>
                <a:ea typeface="Times New Roman"/>
                <a:cs typeface="Times New Roman"/>
                <a:sym typeface="Times New Roman"/>
              </a:rPr>
              <a:t>香港政府向年滿70歲或以上的長者發放的現金津貼（現約每月($1570)，無需入息審查，象徵「送生果表心意」的傳統。  </a:t>
            </a:r>
            <a:r>
              <a:rPr lang="en-US" sz="2100" b="1">
                <a:solidFill>
                  <a:schemeClr val="dk1"/>
                </a:solidFill>
              </a:rPr>
              <a:t>全港商戶當日提供折扣、公共交通優惠等，鼓勵社會關懷長者，弘揚敬老文化。  </a:t>
            </a:r>
            <a:endParaRPr sz="2100" b="1">
              <a:solidFill>
                <a:schemeClr val="dk1"/>
              </a:solidFill>
            </a:endParaRPr>
          </a:p>
          <a:p>
            <a:pPr marL="0" lvl="0" indent="0" algn="l" rtl="0">
              <a:lnSpc>
                <a:spcPct val="115000"/>
              </a:lnSpc>
              <a:spcBef>
                <a:spcPts val="200"/>
              </a:spcBef>
              <a:spcAft>
                <a:spcPts val="0"/>
              </a:spcAft>
              <a:buClr>
                <a:schemeClr val="dk1"/>
              </a:buClr>
              <a:buSzPts val="1100"/>
              <a:buFont typeface="Arial"/>
              <a:buNone/>
            </a:pPr>
            <a:r>
              <a:rPr lang="en-US" sz="2100" b="1">
                <a:solidFill>
                  <a:schemeClr val="dk1"/>
                </a:solidFill>
              </a:rPr>
              <a:t> 24小時緊急按鈕系統，長者居家遇險時可即時求助，年費約$600起，部分社署資助。  </a:t>
            </a:r>
            <a:endParaRPr sz="2100" b="1">
              <a:solidFill>
                <a:schemeClr val="dk1"/>
              </a:solidFill>
            </a:endParaRPr>
          </a:p>
          <a:p>
            <a:pPr marL="0" lvl="0" indent="0" algn="l" rtl="0">
              <a:lnSpc>
                <a:spcPct val="115000"/>
              </a:lnSpc>
              <a:spcBef>
                <a:spcPts val="200"/>
              </a:spcBef>
              <a:spcAft>
                <a:spcPts val="0"/>
              </a:spcAft>
              <a:buClr>
                <a:schemeClr val="dk1"/>
              </a:buClr>
              <a:buSzPts val="1100"/>
              <a:buFont typeface="Arial"/>
              <a:buNone/>
            </a:pPr>
            <a:r>
              <a:rPr lang="en-US" sz="2100" b="1">
                <a:solidFill>
                  <a:schemeClr val="dk1"/>
                </a:solidFill>
              </a:rPr>
              <a:t>意義：從經濟（生果金）、社會共融（長者日）到安全保障（平安鐘），多層次支援銀髮生活。 </a:t>
            </a:r>
            <a:endParaRPr sz="2100" b="1">
              <a:solidFill>
                <a:schemeClr val="dk1"/>
              </a:solidFill>
            </a:endParaRPr>
          </a:p>
          <a:p>
            <a:pPr marL="0" lvl="0" indent="0" algn="l" rtl="0">
              <a:spcBef>
                <a:spcPts val="200"/>
              </a:spcBef>
              <a:spcAft>
                <a:spcPts val="0"/>
              </a:spcAft>
              <a:buNone/>
            </a:pPr>
            <a:endParaRPr sz="3200">
              <a:solidFill>
                <a:schemeClr val="dk1"/>
              </a:solidFill>
            </a:endParaRPr>
          </a:p>
        </p:txBody>
      </p:sp>
      <p:sp>
        <p:nvSpPr>
          <p:cNvPr id="138" name="Google Shape;138;p18"/>
          <p:cNvSpPr txBox="1"/>
          <p:nvPr/>
        </p:nvSpPr>
        <p:spPr>
          <a:xfrm>
            <a:off x="6581275" y="5257750"/>
            <a:ext cx="1696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鄭凱晴</a:t>
            </a:r>
            <a:endParaRPr sz="32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9"/>
          <p:cNvSpPr txBox="1"/>
          <p:nvPr/>
        </p:nvSpPr>
        <p:spPr>
          <a:xfrm>
            <a:off x="433917" y="3342217"/>
            <a:ext cx="83820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pic>
        <p:nvPicPr>
          <p:cNvPr id="144" name="Google Shape;144;p19"/>
          <p:cNvPicPr preferRelativeResize="0"/>
          <p:nvPr/>
        </p:nvPicPr>
        <p:blipFill>
          <a:blip r:embed="rId3">
            <a:alphaModFix/>
          </a:blip>
          <a:stretch>
            <a:fillRect/>
          </a:stretch>
        </p:blipFill>
        <p:spPr>
          <a:xfrm>
            <a:off x="2" y="819859"/>
            <a:ext cx="9144000" cy="4419475"/>
          </a:xfrm>
          <a:prstGeom prst="rect">
            <a:avLst/>
          </a:prstGeom>
          <a:noFill/>
          <a:ln>
            <a:noFill/>
          </a:ln>
        </p:spPr>
      </p:pic>
      <p:pic>
        <p:nvPicPr>
          <p:cNvPr id="145" name="Google Shape;145;p19"/>
          <p:cNvPicPr preferRelativeResize="0"/>
          <p:nvPr/>
        </p:nvPicPr>
        <p:blipFill rotWithShape="1">
          <a:blip r:embed="rId4">
            <a:alphaModFix/>
          </a:blip>
          <a:srcRect l="-64380" t="11530" r="64380" b="-11530"/>
          <a:stretch/>
        </p:blipFill>
        <p:spPr>
          <a:xfrm>
            <a:off x="7297225" y="84666"/>
            <a:ext cx="1899700" cy="1899700"/>
          </a:xfrm>
          <a:prstGeom prst="rect">
            <a:avLst/>
          </a:prstGeom>
          <a:noFill/>
          <a:ln>
            <a:noFill/>
          </a:ln>
        </p:spPr>
      </p:pic>
      <p:pic>
        <p:nvPicPr>
          <p:cNvPr id="146" name="Google Shape;146;p19"/>
          <p:cNvPicPr preferRelativeResize="0"/>
          <p:nvPr/>
        </p:nvPicPr>
        <p:blipFill rotWithShape="1">
          <a:blip r:embed="rId5">
            <a:alphaModFix/>
          </a:blip>
          <a:srcRect l="118159" t="-57870" r="-118159" b="57870"/>
          <a:stretch/>
        </p:blipFill>
        <p:spPr>
          <a:xfrm>
            <a:off x="0" y="0"/>
            <a:ext cx="2947090" cy="1984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457200" y="274575"/>
            <a:ext cx="8229600" cy="618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a:t>留言區：</a:t>
            </a:r>
            <a:endParaRPr sz="3000"/>
          </a:p>
        </p:txBody>
      </p:sp>
      <p:pic>
        <p:nvPicPr>
          <p:cNvPr id="152" name="Google Shape;152;p20"/>
          <p:cNvPicPr preferRelativeResize="0"/>
          <p:nvPr/>
        </p:nvPicPr>
        <p:blipFill>
          <a:blip r:embed="rId3">
            <a:alphaModFix/>
          </a:blip>
          <a:stretch>
            <a:fillRect/>
          </a:stretch>
        </p:blipFill>
        <p:spPr>
          <a:xfrm>
            <a:off x="12" y="6"/>
            <a:ext cx="9144000" cy="6858000"/>
          </a:xfrm>
          <a:prstGeom prst="rect">
            <a:avLst/>
          </a:prstGeom>
          <a:noFill/>
          <a:ln>
            <a:noFill/>
          </a:ln>
        </p:spPr>
      </p:pic>
      <p:pic>
        <p:nvPicPr>
          <p:cNvPr id="153" name="Google Shape;153;p20" descr="a drawing of a snowman with a hat and scarf (由 Tenor 提供)"/>
          <p:cNvPicPr preferRelativeResize="0"/>
          <p:nvPr/>
        </p:nvPicPr>
        <p:blipFill>
          <a:blip r:embed="rId4">
            <a:alphaModFix/>
          </a:blip>
          <a:stretch>
            <a:fillRect/>
          </a:stretch>
        </p:blipFill>
        <p:spPr>
          <a:xfrm>
            <a:off x="0" y="4286250"/>
            <a:ext cx="2037300" cy="2571750"/>
          </a:xfrm>
          <a:prstGeom prst="rect">
            <a:avLst/>
          </a:prstGeom>
          <a:noFill/>
          <a:ln>
            <a:noFill/>
          </a:ln>
        </p:spPr>
      </p:pic>
      <p:sp>
        <p:nvSpPr>
          <p:cNvPr id="154" name="Google Shape;154;p20"/>
          <p:cNvSpPr txBox="1"/>
          <p:nvPr/>
        </p:nvSpPr>
        <p:spPr>
          <a:xfrm>
            <a:off x="166687" y="348192"/>
            <a:ext cx="8424900" cy="58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(第一題) </a:t>
            </a:r>
            <a:endParaRPr sz="3200">
              <a:solidFill>
                <a:schemeClr val="dk1"/>
              </a:solidFill>
            </a:endParaRPr>
          </a:p>
        </p:txBody>
      </p:sp>
      <p:sp>
        <p:nvSpPr>
          <p:cNvPr id="155" name="Google Shape;155;p20"/>
          <p:cNvSpPr txBox="1"/>
          <p:nvPr/>
        </p:nvSpPr>
        <p:spPr>
          <a:xfrm>
            <a:off x="696785" y="1421889"/>
            <a:ext cx="7894800" cy="165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err="1">
                <a:solidFill>
                  <a:schemeClr val="dk1"/>
                </a:solidFill>
              </a:rPr>
              <a:t>根據問卷調查的結果</a:t>
            </a:r>
            <a:r>
              <a:rPr lang="zh-TW" altLang="en-US" sz="3200" dirty="0">
                <a:solidFill>
                  <a:schemeClr val="dk1"/>
                </a:solidFill>
              </a:rPr>
              <a:t>，</a:t>
            </a:r>
            <a:r>
              <a:rPr lang="en-US" sz="3200" dirty="0" err="1">
                <a:solidFill>
                  <a:schemeClr val="dk1"/>
                </a:solidFill>
              </a:rPr>
              <a:t>長者認為政府對長者所提供的福利</a:t>
            </a:r>
            <a:r>
              <a:rPr lang="zh-TW" altLang="en-US" sz="3200" dirty="0">
                <a:solidFill>
                  <a:schemeClr val="dk1"/>
                </a:solidFill>
              </a:rPr>
              <a:t>尚未</a:t>
            </a:r>
            <a:r>
              <a:rPr lang="en-US" sz="3200" dirty="0" err="1">
                <a:solidFill>
                  <a:schemeClr val="dk1"/>
                </a:solidFill>
              </a:rPr>
              <a:t>足夠</a:t>
            </a:r>
            <a:r>
              <a:rPr lang="zh-TW" altLang="en-US" sz="3200" dirty="0">
                <a:solidFill>
                  <a:schemeClr val="dk1"/>
                </a:solidFill>
              </a:rPr>
              <a:t>。</a:t>
            </a:r>
            <a:endParaRPr sz="3200" dirty="0">
              <a:solidFill>
                <a:schemeClr val="dk1"/>
              </a:solidFill>
            </a:endParaRPr>
          </a:p>
          <a:p>
            <a:pPr marL="0" lvl="0" indent="0" algn="l" rtl="0">
              <a:spcBef>
                <a:spcPts val="0"/>
              </a:spcBef>
              <a:spcAft>
                <a:spcPts val="0"/>
              </a:spcAft>
              <a:buNone/>
            </a:pPr>
            <a:endParaRPr sz="3200" dirty="0">
              <a:solidFill>
                <a:schemeClr val="dk1"/>
              </a:solidFill>
            </a:endParaRPr>
          </a:p>
        </p:txBody>
      </p:sp>
      <p:sp>
        <p:nvSpPr>
          <p:cNvPr id="156" name="Google Shape;156;p20"/>
          <p:cNvSpPr txBox="1"/>
          <p:nvPr/>
        </p:nvSpPr>
        <p:spPr>
          <a:xfrm>
            <a:off x="1698477" y="5782280"/>
            <a:ext cx="84603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57" name="Google Shape;157;p20"/>
          <p:cNvSpPr txBox="1"/>
          <p:nvPr/>
        </p:nvSpPr>
        <p:spPr>
          <a:xfrm>
            <a:off x="7183800" y="5782275"/>
            <a:ext cx="16395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黎諾雅</a:t>
            </a:r>
            <a:endParaRPr sz="3200">
              <a:solidFill>
                <a:schemeClr val="dk1"/>
              </a:solidFill>
            </a:endParaRPr>
          </a:p>
        </p:txBody>
      </p:sp>
      <p:sp>
        <p:nvSpPr>
          <p:cNvPr id="158" name="Google Shape;158;p20"/>
          <p:cNvSpPr txBox="1"/>
          <p:nvPr/>
        </p:nvSpPr>
        <p:spPr>
          <a:xfrm>
            <a:off x="809839" y="2950273"/>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graphicFrame>
        <p:nvGraphicFramePr>
          <p:cNvPr id="159" name="Google Shape;159;p20"/>
          <p:cNvGraphicFramePr/>
          <p:nvPr>
            <p:extLst>
              <p:ext uri="{D42A27DB-BD31-4B8C-83A1-F6EECF244321}">
                <p14:modId xmlns:p14="http://schemas.microsoft.com/office/powerpoint/2010/main" val="3902198545"/>
              </p:ext>
            </p:extLst>
          </p:nvPr>
        </p:nvGraphicFramePr>
        <p:xfrm>
          <a:off x="952500" y="3048000"/>
          <a:ext cx="3531578" cy="975300"/>
        </p:xfrm>
        <a:graphic>
          <a:graphicData uri="http://schemas.openxmlformats.org/drawingml/2006/table">
            <a:tbl>
              <a:tblPr>
                <a:noFill/>
                <a:tableStyleId>{5D1AE56F-B2B6-47C1-B297-C8BA696644B0}</a:tableStyleId>
              </a:tblPr>
              <a:tblGrid>
                <a:gridCol w="1765789">
                  <a:extLst>
                    <a:ext uri="{9D8B030D-6E8A-4147-A177-3AD203B41FA5}">
                      <a16:colId xmlns:a16="http://schemas.microsoft.com/office/drawing/2014/main" val="20000"/>
                    </a:ext>
                  </a:extLst>
                </a:gridCol>
                <a:gridCol w="1765789">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000"/>
                        <a:t>足夠</a:t>
                      </a:r>
                      <a:endParaRPr sz="2000"/>
                    </a:p>
                  </a:txBody>
                  <a:tcPr marL="91425" marR="91425" marT="91425" marB="91425"/>
                </a:tc>
                <a:tc>
                  <a:txBody>
                    <a:bodyPr/>
                    <a:lstStyle/>
                    <a:p>
                      <a:pPr marL="0" lvl="0" indent="0" algn="l" rtl="0">
                        <a:spcBef>
                          <a:spcPts val="0"/>
                        </a:spcBef>
                        <a:spcAft>
                          <a:spcPts val="0"/>
                        </a:spcAft>
                        <a:buNone/>
                      </a:pPr>
                      <a:r>
                        <a:rPr lang="en-US" sz="2000"/>
                        <a:t>6</a:t>
                      </a:r>
                      <a:endParaRPr sz="20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000" dirty="0" err="1"/>
                        <a:t>不足夠</a:t>
                      </a:r>
                      <a:r>
                        <a:rPr lang="en-US" sz="2000" dirty="0"/>
                        <a:t>          </a:t>
                      </a:r>
                      <a:endParaRPr sz="2000" dirty="0"/>
                    </a:p>
                  </a:txBody>
                  <a:tcPr marL="91425" marR="91425" marT="91425" marB="91425"/>
                </a:tc>
                <a:tc>
                  <a:txBody>
                    <a:bodyPr/>
                    <a:lstStyle/>
                    <a:p>
                      <a:pPr marL="0" lvl="0" indent="0" algn="l" rtl="0">
                        <a:spcBef>
                          <a:spcPts val="0"/>
                        </a:spcBef>
                        <a:spcAft>
                          <a:spcPts val="0"/>
                        </a:spcAft>
                        <a:buNone/>
                      </a:pPr>
                      <a:r>
                        <a:rPr lang="en-US" sz="2000" dirty="0"/>
                        <a:t>14</a:t>
                      </a:r>
                      <a:endParaRPr sz="2000"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1"/>
          <p:cNvPicPr preferRelativeResize="0"/>
          <p:nvPr/>
        </p:nvPicPr>
        <p:blipFill>
          <a:blip r:embed="rId3">
            <a:alphaModFix/>
          </a:blip>
          <a:stretch>
            <a:fillRect/>
          </a:stretch>
        </p:blipFill>
        <p:spPr>
          <a:xfrm>
            <a:off x="24937" y="6"/>
            <a:ext cx="9144000" cy="6858000"/>
          </a:xfrm>
          <a:prstGeom prst="rect">
            <a:avLst/>
          </a:prstGeom>
          <a:noFill/>
          <a:ln>
            <a:noFill/>
          </a:ln>
        </p:spPr>
      </p:pic>
      <p:sp>
        <p:nvSpPr>
          <p:cNvPr id="165" name="Google Shape;165;p21"/>
          <p:cNvSpPr txBox="1"/>
          <p:nvPr/>
        </p:nvSpPr>
        <p:spPr>
          <a:xfrm>
            <a:off x="547687" y="485775"/>
            <a:ext cx="84249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0" i="0" u="none" strike="noStrike" cap="none" dirty="0">
                <a:solidFill>
                  <a:schemeClr val="dk1"/>
                </a:solidFill>
                <a:latin typeface="Arial"/>
                <a:ea typeface="Arial"/>
                <a:cs typeface="Arial"/>
                <a:sym typeface="Arial"/>
              </a:rPr>
              <a:t>(</a:t>
            </a:r>
            <a:r>
              <a:rPr lang="en-US" sz="3200" b="0" i="0" u="none" strike="noStrike" cap="none" dirty="0" err="1">
                <a:solidFill>
                  <a:schemeClr val="dk1"/>
                </a:solidFill>
                <a:latin typeface="Arial"/>
                <a:ea typeface="Arial"/>
                <a:cs typeface="Arial"/>
                <a:sym typeface="Arial"/>
              </a:rPr>
              <a:t>第二題</a:t>
            </a:r>
            <a:r>
              <a:rPr lang="en-US" sz="3200" b="0" i="0" u="none" strike="noStrike" cap="none" dirty="0">
                <a:solidFill>
                  <a:schemeClr val="dk1"/>
                </a:solidFill>
                <a:latin typeface="Arial"/>
                <a:ea typeface="Arial"/>
                <a:cs typeface="Arial"/>
                <a:sym typeface="Arial"/>
              </a:rPr>
              <a:t>)</a:t>
            </a:r>
            <a:endParaRPr dirty="0"/>
          </a:p>
        </p:txBody>
      </p:sp>
      <p:pic>
        <p:nvPicPr>
          <p:cNvPr id="166" name="Google Shape;166;p21"/>
          <p:cNvPicPr preferRelativeResize="0"/>
          <p:nvPr/>
        </p:nvPicPr>
        <p:blipFill>
          <a:blip r:embed="rId4">
            <a:alphaModFix/>
          </a:blip>
          <a:stretch>
            <a:fillRect/>
          </a:stretch>
        </p:blipFill>
        <p:spPr>
          <a:xfrm>
            <a:off x="6275276" y="801089"/>
            <a:ext cx="2487712" cy="2107650"/>
          </a:xfrm>
          <a:prstGeom prst="rect">
            <a:avLst/>
          </a:prstGeom>
          <a:noFill/>
          <a:ln>
            <a:noFill/>
          </a:ln>
        </p:spPr>
      </p:pic>
      <p:sp>
        <p:nvSpPr>
          <p:cNvPr id="167" name="Google Shape;167;p21"/>
          <p:cNvSpPr txBox="1"/>
          <p:nvPr/>
        </p:nvSpPr>
        <p:spPr>
          <a:xfrm>
            <a:off x="0" y="0"/>
            <a:ext cx="30000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68" name="Google Shape;168;p21"/>
          <p:cNvSpPr txBox="1"/>
          <p:nvPr/>
        </p:nvSpPr>
        <p:spPr>
          <a:xfrm>
            <a:off x="3130825" y="3418350"/>
            <a:ext cx="6038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169" name="Google Shape;169;p21"/>
          <p:cNvSpPr txBox="1"/>
          <p:nvPr/>
        </p:nvSpPr>
        <p:spPr>
          <a:xfrm>
            <a:off x="404675" y="2033975"/>
            <a:ext cx="6501300" cy="116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dirty="0" err="1">
                <a:solidFill>
                  <a:schemeClr val="dk1"/>
                </a:solidFill>
              </a:rPr>
              <a:t>根據問卷調查的結果認為長者每月所得的高齡津貼</a:t>
            </a:r>
            <a:r>
              <a:rPr lang="en-US" sz="3200" dirty="0">
                <a:solidFill>
                  <a:schemeClr val="dk1"/>
                </a:solidFill>
              </a:rPr>
              <a:t>：$3100-$3500</a:t>
            </a:r>
            <a:endParaRPr sz="3200" dirty="0">
              <a:solidFill>
                <a:schemeClr val="dk1"/>
              </a:solidFill>
            </a:endParaRPr>
          </a:p>
        </p:txBody>
      </p:sp>
      <p:sp>
        <p:nvSpPr>
          <p:cNvPr id="170" name="Google Shape;170;p21"/>
          <p:cNvSpPr txBox="1"/>
          <p:nvPr/>
        </p:nvSpPr>
        <p:spPr>
          <a:xfrm>
            <a:off x="7771332" y="6182700"/>
            <a:ext cx="17625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chemeClr val="dk1"/>
                </a:solidFill>
              </a:rPr>
              <a:t>盧加穎</a:t>
            </a:r>
            <a:endParaRPr sz="3200">
              <a:solidFill>
                <a:schemeClr val="dk1"/>
              </a:solidFill>
            </a:endParaRPr>
          </a:p>
        </p:txBody>
      </p:sp>
      <p:sp>
        <p:nvSpPr>
          <p:cNvPr id="171" name="Google Shape;171;p21"/>
          <p:cNvSpPr txBox="1"/>
          <p:nvPr/>
        </p:nvSpPr>
        <p:spPr>
          <a:xfrm>
            <a:off x="512556" y="2950273"/>
            <a:ext cx="8118900" cy="6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graphicFrame>
        <p:nvGraphicFramePr>
          <p:cNvPr id="172" name="Google Shape;172;p21"/>
          <p:cNvGraphicFramePr/>
          <p:nvPr>
            <p:extLst>
              <p:ext uri="{D42A27DB-BD31-4B8C-83A1-F6EECF244321}">
                <p14:modId xmlns:p14="http://schemas.microsoft.com/office/powerpoint/2010/main" val="148226099"/>
              </p:ext>
            </p:extLst>
          </p:nvPr>
        </p:nvGraphicFramePr>
        <p:xfrm>
          <a:off x="738855" y="3667100"/>
          <a:ext cx="4914600" cy="1950600"/>
        </p:xfrm>
        <a:graphic>
          <a:graphicData uri="http://schemas.openxmlformats.org/drawingml/2006/table">
            <a:tbl>
              <a:tblPr>
                <a:noFill/>
                <a:tableStyleId>{5D1AE56F-B2B6-47C1-B297-C8BA696644B0}</a:tableStyleId>
              </a:tblPr>
              <a:tblGrid>
                <a:gridCol w="2457300">
                  <a:extLst>
                    <a:ext uri="{9D8B030D-6E8A-4147-A177-3AD203B41FA5}">
                      <a16:colId xmlns:a16="http://schemas.microsoft.com/office/drawing/2014/main" val="20000"/>
                    </a:ext>
                  </a:extLst>
                </a:gridCol>
                <a:gridCol w="24573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000"/>
                        <a:t>$1600-$2000</a:t>
                      </a:r>
                      <a:endParaRPr sz="2000"/>
                    </a:p>
                  </a:txBody>
                  <a:tcPr marL="91425" marR="91425" marT="91425" marB="91425"/>
                </a:tc>
                <a:tc>
                  <a:txBody>
                    <a:bodyPr/>
                    <a:lstStyle/>
                    <a:p>
                      <a:pPr marL="0" lvl="0" indent="0" algn="l" rtl="0">
                        <a:spcBef>
                          <a:spcPts val="0"/>
                        </a:spcBef>
                        <a:spcAft>
                          <a:spcPts val="0"/>
                        </a:spcAft>
                        <a:buNone/>
                      </a:pPr>
                      <a:r>
                        <a:rPr lang="en-US" sz="2000"/>
                        <a:t>0</a:t>
                      </a:r>
                      <a:endParaRPr sz="20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000"/>
                        <a:t>$2100-$2500</a:t>
                      </a:r>
                      <a:endParaRPr sz="2000"/>
                    </a:p>
                  </a:txBody>
                  <a:tcPr marL="91425" marR="91425" marT="91425" marB="91425"/>
                </a:tc>
                <a:tc>
                  <a:txBody>
                    <a:bodyPr/>
                    <a:lstStyle/>
                    <a:p>
                      <a:pPr marL="0" lvl="0" indent="0" algn="l" rtl="0">
                        <a:spcBef>
                          <a:spcPts val="0"/>
                        </a:spcBef>
                        <a:spcAft>
                          <a:spcPts val="0"/>
                        </a:spcAft>
                        <a:buNone/>
                      </a:pPr>
                      <a:r>
                        <a:rPr lang="en-US" sz="2000"/>
                        <a:t>2</a:t>
                      </a:r>
                      <a:endParaRPr sz="20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000"/>
                        <a:t>$2600-$3000</a:t>
                      </a:r>
                      <a:endParaRPr sz="2000"/>
                    </a:p>
                  </a:txBody>
                  <a:tcPr marL="91425" marR="91425" marT="91425" marB="91425"/>
                </a:tc>
                <a:tc>
                  <a:txBody>
                    <a:bodyPr/>
                    <a:lstStyle/>
                    <a:p>
                      <a:pPr marL="0" lvl="0" indent="0" algn="l" rtl="0">
                        <a:spcBef>
                          <a:spcPts val="0"/>
                        </a:spcBef>
                        <a:spcAft>
                          <a:spcPts val="0"/>
                        </a:spcAft>
                        <a:buNone/>
                      </a:pPr>
                      <a:r>
                        <a:rPr lang="en-US" sz="2000" dirty="0"/>
                        <a:t>7</a:t>
                      </a:r>
                      <a:endParaRPr sz="2000" dirty="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000"/>
                        <a:t>$3100-$3500</a:t>
                      </a:r>
                      <a:endParaRPr sz="2000"/>
                    </a:p>
                  </a:txBody>
                  <a:tcPr marL="91425" marR="91425" marT="91425" marB="91425"/>
                </a:tc>
                <a:tc>
                  <a:txBody>
                    <a:bodyPr/>
                    <a:lstStyle/>
                    <a:p>
                      <a:pPr marL="0" lvl="0" indent="0" algn="l" rtl="0">
                        <a:spcBef>
                          <a:spcPts val="0"/>
                        </a:spcBef>
                        <a:spcAft>
                          <a:spcPts val="0"/>
                        </a:spcAft>
                        <a:buNone/>
                      </a:pPr>
                      <a:r>
                        <a:rPr lang="en-US" sz="2000" dirty="0"/>
                        <a:t>11</a:t>
                      </a:r>
                      <a:endParaRPr sz="2000"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770</Words>
  <Application>Microsoft Office PowerPoint</Application>
  <PresentationFormat>如螢幕大小 (4:3)</PresentationFormat>
  <Paragraphs>135</Paragraphs>
  <Slides>20</Slides>
  <Notes>20</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20</vt:i4>
      </vt:variant>
    </vt:vector>
  </HeadingPairs>
  <TitlesOfParts>
    <vt:vector size="24" baseType="lpstr">
      <vt:lpstr>Arial</vt:lpstr>
      <vt:lpstr>Impact</vt:lpstr>
      <vt:lpstr>Times New Roman</vt:lpstr>
      <vt:lpstr>預設簡報設計</vt:lpstr>
      <vt:lpstr>PowerPoint 簡報</vt:lpstr>
      <vt:lpstr>PowerPoint 簡報</vt:lpstr>
      <vt:lpstr>PowerPoint 簡報</vt:lpstr>
      <vt:lpstr>PowerPoint 簡報</vt:lpstr>
      <vt:lpstr>PowerPoint 簡報</vt:lpstr>
      <vt:lpstr>PowerPoint 簡報</vt:lpstr>
      <vt:lpstr>PowerPoint 簡報</vt:lpstr>
      <vt:lpstr>留言區：</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參考資料</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cp:lastModifiedBy>wwh</cp:lastModifiedBy>
  <cp:revision>15</cp:revision>
  <dcterms:modified xsi:type="dcterms:W3CDTF">2025-12-31T06:31:08Z</dcterms:modified>
</cp:coreProperties>
</file>